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Lst>
  <p:sldIdLst>
    <p:sldId id="256" r:id="rId2"/>
    <p:sldId id="263" r:id="rId3"/>
    <p:sldId id="270" r:id="rId4"/>
    <p:sldId id="269" r:id="rId5"/>
    <p:sldId id="268" r:id="rId6"/>
    <p:sldId id="272" r:id="rId7"/>
    <p:sldId id="267" r:id="rId8"/>
    <p:sldId id="266" r:id="rId9"/>
    <p:sldId id="278" r:id="rId10"/>
    <p:sldId id="280" r:id="rId11"/>
    <p:sldId id="279" r:id="rId12"/>
    <p:sldId id="274" r:id="rId13"/>
    <p:sldId id="282" r:id="rId14"/>
    <p:sldId id="281" r:id="rId15"/>
    <p:sldId id="275" r:id="rId16"/>
    <p:sldId id="265" r:id="rId17"/>
    <p:sldId id="276" r:id="rId18"/>
    <p:sldId id="277"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286" autoAdjust="0"/>
    <p:restoredTop sz="94660"/>
  </p:normalViewPr>
  <p:slideViewPr>
    <p:cSldViewPr snapToGrid="0">
      <p:cViewPr varScale="1">
        <p:scale>
          <a:sx n="60" d="100"/>
          <a:sy n="60" d="100"/>
        </p:scale>
        <p:origin x="784"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6ACCA8D6-FDC1-4F75-BDD0-242C8172FE46}" type="datetimeFigureOut">
              <a:rPr lang="en-GB" smtClean="0"/>
              <a:t>12/02/2022</a:t>
            </a:fld>
            <a:endParaRPr lang="en-GB"/>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GB"/>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3140F318-7753-474E-B495-C96254E462F7}" type="slidenum">
              <a:rPr lang="en-GB" smtClean="0"/>
              <a:t>‹#›</a:t>
            </a:fld>
            <a:endParaRPr lang="en-GB"/>
          </a:p>
        </p:txBody>
      </p:sp>
    </p:spTree>
    <p:extLst>
      <p:ext uri="{BB962C8B-B14F-4D97-AF65-F5344CB8AC3E}">
        <p14:creationId xmlns:p14="http://schemas.microsoft.com/office/powerpoint/2010/main" val="41844993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ACCA8D6-FDC1-4F75-BDD0-242C8172FE46}" type="datetimeFigureOut">
              <a:rPr lang="en-GB" smtClean="0"/>
              <a:t>12/02/2022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140F318-7753-474E-B495-C96254E462F7}" type="slidenum">
              <a:rPr lang="en-GB" smtClean="0"/>
              <a:t>‹#›</a:t>
            </a:fld>
            <a:endParaRPr lang="en-GB"/>
          </a:p>
        </p:txBody>
      </p:sp>
    </p:spTree>
    <p:extLst>
      <p:ext uri="{BB962C8B-B14F-4D97-AF65-F5344CB8AC3E}">
        <p14:creationId xmlns:p14="http://schemas.microsoft.com/office/powerpoint/2010/main" val="24739751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6ACCA8D6-FDC1-4F75-BDD0-242C8172FE46}" type="datetimeFigureOut">
              <a:rPr lang="en-GB" smtClean="0"/>
              <a:t>12/02/2022</a:t>
            </a:fld>
            <a:endParaRPr lang="en-GB"/>
          </a:p>
        </p:txBody>
      </p:sp>
      <p:sp>
        <p:nvSpPr>
          <p:cNvPr id="5" name="Footer Placeholder 4"/>
          <p:cNvSpPr>
            <a:spLocks noGrp="1"/>
          </p:cNvSpPr>
          <p:nvPr>
            <p:ph type="ftr" sz="quarter" idx="11"/>
          </p:nvPr>
        </p:nvSpPr>
        <p:spPr>
          <a:xfrm>
            <a:off x="774923" y="5951811"/>
            <a:ext cx="7896279" cy="365125"/>
          </a:xfrm>
        </p:spPr>
        <p:txBody>
          <a:bodyPr/>
          <a:lstStyle/>
          <a:p>
            <a:endParaRPr lang="en-GB"/>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3140F318-7753-474E-B495-C96254E462F7}" type="slidenum">
              <a:rPr lang="en-GB" smtClean="0"/>
              <a:t>‹#›</a:t>
            </a:fld>
            <a:endParaRPr lang="en-GB"/>
          </a:p>
        </p:txBody>
      </p:sp>
    </p:spTree>
    <p:extLst>
      <p:ext uri="{BB962C8B-B14F-4D97-AF65-F5344CB8AC3E}">
        <p14:creationId xmlns:p14="http://schemas.microsoft.com/office/powerpoint/2010/main" val="22293165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ACCA8D6-FDC1-4F75-BDD0-242C8172FE46}" type="datetimeFigureOut">
              <a:rPr lang="en-GB" smtClean="0"/>
              <a:t>12/02/2022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a:xfrm>
            <a:off x="10558300" y="5956137"/>
            <a:ext cx="1052508" cy="365125"/>
          </a:xfrm>
        </p:spPr>
        <p:txBody>
          <a:bodyPr/>
          <a:lstStyle/>
          <a:p>
            <a:fld id="{3140F318-7753-474E-B495-C96254E462F7}" type="slidenum">
              <a:rPr lang="en-GB" smtClean="0"/>
              <a:t>‹#›</a:t>
            </a:fld>
            <a:endParaRPr lang="en-GB"/>
          </a:p>
        </p:txBody>
      </p:sp>
    </p:spTree>
    <p:extLst>
      <p:ext uri="{BB962C8B-B14F-4D97-AF65-F5344CB8AC3E}">
        <p14:creationId xmlns:p14="http://schemas.microsoft.com/office/powerpoint/2010/main" val="20551692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6ACCA8D6-FDC1-4F75-BDD0-242C8172FE46}" type="datetimeFigureOut">
              <a:rPr lang="en-GB" smtClean="0"/>
              <a:t>12/02/2022</a:t>
            </a:fld>
            <a:endParaRPr lang="en-GB"/>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GB"/>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3140F318-7753-474E-B495-C96254E462F7}" type="slidenum">
              <a:rPr lang="en-GB" smtClean="0"/>
              <a:t>‹#›</a:t>
            </a:fld>
            <a:endParaRPr lang="en-GB"/>
          </a:p>
        </p:txBody>
      </p:sp>
    </p:spTree>
    <p:extLst>
      <p:ext uri="{BB962C8B-B14F-4D97-AF65-F5344CB8AC3E}">
        <p14:creationId xmlns:p14="http://schemas.microsoft.com/office/powerpoint/2010/main" val="24073434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ACCA8D6-FDC1-4F75-BDD0-242C8172FE46}" type="datetimeFigureOut">
              <a:rPr lang="en-GB" smtClean="0"/>
              <a:t>12/02/2022</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140F318-7753-474E-B495-C96254E462F7}" type="slidenum">
              <a:rPr lang="en-GB" smtClean="0"/>
              <a:t>‹#›</a:t>
            </a:fld>
            <a:endParaRPr lang="en-GB"/>
          </a:p>
        </p:txBody>
      </p:sp>
    </p:spTree>
    <p:extLst>
      <p:ext uri="{BB962C8B-B14F-4D97-AF65-F5344CB8AC3E}">
        <p14:creationId xmlns:p14="http://schemas.microsoft.com/office/powerpoint/2010/main" val="20265470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ACCA8D6-FDC1-4F75-BDD0-242C8172FE46}" type="datetimeFigureOut">
              <a:rPr lang="en-GB" smtClean="0"/>
              <a:t>12/02/2022</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3140F318-7753-474E-B495-C96254E462F7}" type="slidenum">
              <a:rPr lang="en-GB" smtClean="0"/>
              <a:t>‹#›</a:t>
            </a:fld>
            <a:endParaRPr lang="en-GB"/>
          </a:p>
        </p:txBody>
      </p:sp>
    </p:spTree>
    <p:extLst>
      <p:ext uri="{BB962C8B-B14F-4D97-AF65-F5344CB8AC3E}">
        <p14:creationId xmlns:p14="http://schemas.microsoft.com/office/powerpoint/2010/main" val="24256274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ACCA8D6-FDC1-4F75-BDD0-242C8172FE46}" type="datetimeFigureOut">
              <a:rPr lang="en-GB" smtClean="0"/>
              <a:t>12/02/2022</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3140F318-7753-474E-B495-C96254E462F7}" type="slidenum">
              <a:rPr lang="en-GB" smtClean="0"/>
              <a:t>‹#›</a:t>
            </a:fld>
            <a:endParaRPr lang="en-GB"/>
          </a:p>
        </p:txBody>
      </p:sp>
    </p:spTree>
    <p:extLst>
      <p:ext uri="{BB962C8B-B14F-4D97-AF65-F5344CB8AC3E}">
        <p14:creationId xmlns:p14="http://schemas.microsoft.com/office/powerpoint/2010/main" val="10887170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ACCA8D6-FDC1-4F75-BDD0-242C8172FE46}" type="datetimeFigureOut">
              <a:rPr lang="en-GB" smtClean="0"/>
              <a:t>12/02/2022</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3140F318-7753-474E-B495-C96254E462F7}" type="slidenum">
              <a:rPr lang="en-GB" smtClean="0"/>
              <a:t>‹#›</a:t>
            </a:fld>
            <a:endParaRPr lang="en-GB"/>
          </a:p>
        </p:txBody>
      </p:sp>
    </p:spTree>
    <p:extLst>
      <p:ext uri="{BB962C8B-B14F-4D97-AF65-F5344CB8AC3E}">
        <p14:creationId xmlns:p14="http://schemas.microsoft.com/office/powerpoint/2010/main" val="4547311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6ACCA8D6-FDC1-4F75-BDD0-242C8172FE46}" type="datetimeFigureOut">
              <a:rPr lang="en-GB" smtClean="0"/>
              <a:t>12/02/2022</a:t>
            </a:fld>
            <a:endParaRPr lang="en-GB"/>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GB"/>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3140F318-7753-474E-B495-C96254E462F7}" type="slidenum">
              <a:rPr lang="en-GB" smtClean="0"/>
              <a:t>‹#›</a:t>
            </a:fld>
            <a:endParaRPr lang="en-GB"/>
          </a:p>
        </p:txBody>
      </p:sp>
    </p:spTree>
    <p:extLst>
      <p:ext uri="{BB962C8B-B14F-4D97-AF65-F5344CB8AC3E}">
        <p14:creationId xmlns:p14="http://schemas.microsoft.com/office/powerpoint/2010/main" val="2342637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ACCA8D6-FDC1-4F75-BDD0-242C8172FE46}" type="datetimeFigureOut">
              <a:rPr lang="en-GB" smtClean="0"/>
              <a:t>12/02/2022</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140F318-7753-474E-B495-C96254E462F7}" type="slidenum">
              <a:rPr lang="en-GB" smtClean="0"/>
              <a:t>‹#›</a:t>
            </a:fld>
            <a:endParaRPr lang="en-GB"/>
          </a:p>
        </p:txBody>
      </p:sp>
    </p:spTree>
    <p:extLst>
      <p:ext uri="{BB962C8B-B14F-4D97-AF65-F5344CB8AC3E}">
        <p14:creationId xmlns:p14="http://schemas.microsoft.com/office/powerpoint/2010/main" val="27354495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6ACCA8D6-FDC1-4F75-BDD0-242C8172FE46}" type="datetimeFigureOut">
              <a:rPr lang="en-GB" smtClean="0"/>
              <a:t>12/02/2022</a:t>
            </a:fld>
            <a:endParaRPr lang="en-GB"/>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GB"/>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3140F318-7753-474E-B495-C96254E462F7}" type="slidenum">
              <a:rPr lang="en-GB" smtClean="0"/>
              <a:t>‹#›</a:t>
            </a:fld>
            <a:endParaRPr lang="en-GB"/>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4549485"/>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machinelearningmastery.com/how-to-implement-the-inception-score-from-scratch-for-evaluating-generated-images/" TargetMode="External"/><Relationship Id="rId2" Type="http://schemas.openxmlformats.org/officeDocument/2006/relationships/hyperlink" Target="https://machinelearningmastery.com/how-to-develop-a-generative-adversarial-network-for-a-cifar-10-small-object-photographs-from-scratch/" TargetMode="External"/><Relationship Id="rId1" Type="http://schemas.openxmlformats.org/officeDocument/2006/relationships/slideLayout" Target="../slideLayouts/slideLayout2.xml"/><Relationship Id="rId6" Type="http://schemas.openxmlformats.org/officeDocument/2006/relationships/hyperlink" Target="https://machinelearningmastery.com/how-to-train-stable-generative-adversarial-networks/" TargetMode="External"/><Relationship Id="rId5" Type="http://schemas.openxmlformats.org/officeDocument/2006/relationships/hyperlink" Target="https://towardsdatascience.com/gan-ways-to-improve-gan-performance-acf37f9f59b" TargetMode="External"/><Relationship Id="rId4" Type="http://schemas.openxmlformats.org/officeDocument/2006/relationships/hyperlink" Target="https://machinelearningmastery.com/how-to-implement-the-frechet-inception-distance-fid-from-scratch/"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4E445D-E079-4694-881F-9B6DE61E766B}"/>
              </a:ext>
            </a:extLst>
          </p:cNvPr>
          <p:cNvSpPr>
            <a:spLocks noGrp="1"/>
          </p:cNvSpPr>
          <p:nvPr>
            <p:ph type="ctrTitle"/>
          </p:nvPr>
        </p:nvSpPr>
        <p:spPr>
          <a:xfrm>
            <a:off x="581191" y="1020432"/>
            <a:ext cx="10993549" cy="1276202"/>
          </a:xfrm>
        </p:spPr>
        <p:txBody>
          <a:bodyPr/>
          <a:lstStyle/>
          <a:p>
            <a:r>
              <a:rPr lang="en-SG" dirty="0"/>
              <a:t>DELE CA2 Part A</a:t>
            </a:r>
            <a:endParaRPr lang="en-GB" dirty="0"/>
          </a:p>
        </p:txBody>
      </p:sp>
      <p:sp>
        <p:nvSpPr>
          <p:cNvPr id="3" name="Subtitle 2">
            <a:extLst>
              <a:ext uri="{FF2B5EF4-FFF2-40B4-BE49-F238E27FC236}">
                <a16:creationId xmlns:a16="http://schemas.microsoft.com/office/drawing/2014/main" id="{650F2F89-6EB7-436D-9A96-7A27C9005DDE}"/>
              </a:ext>
            </a:extLst>
          </p:cNvPr>
          <p:cNvSpPr>
            <a:spLocks noGrp="1"/>
          </p:cNvSpPr>
          <p:nvPr>
            <p:ph type="subTitle" idx="1"/>
          </p:nvPr>
        </p:nvSpPr>
        <p:spPr>
          <a:xfrm>
            <a:off x="581194" y="2296635"/>
            <a:ext cx="10993546" cy="789132"/>
          </a:xfrm>
        </p:spPr>
        <p:txBody>
          <a:bodyPr>
            <a:normAutofit/>
          </a:bodyPr>
          <a:lstStyle/>
          <a:p>
            <a:r>
              <a:rPr lang="en-SG" dirty="0"/>
              <a:t>Ethan Tan (2012085)</a:t>
            </a:r>
          </a:p>
          <a:p>
            <a:r>
              <a:rPr lang="en-SG" dirty="0"/>
              <a:t>DAAA/2B/03</a:t>
            </a:r>
            <a:endParaRPr lang="en-GB" dirty="0"/>
          </a:p>
        </p:txBody>
      </p:sp>
    </p:spTree>
    <p:extLst>
      <p:ext uri="{BB962C8B-B14F-4D97-AF65-F5344CB8AC3E}">
        <p14:creationId xmlns:p14="http://schemas.microsoft.com/office/powerpoint/2010/main" val="22499233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434CE4-8431-4FE8-9666-26E7F89350D3}"/>
              </a:ext>
            </a:extLst>
          </p:cNvPr>
          <p:cNvSpPr>
            <a:spLocks noGrp="1"/>
          </p:cNvSpPr>
          <p:nvPr>
            <p:ph type="title"/>
          </p:nvPr>
        </p:nvSpPr>
        <p:spPr/>
        <p:txBody>
          <a:bodyPr/>
          <a:lstStyle/>
          <a:p>
            <a:r>
              <a:rPr lang="en-SG" dirty="0"/>
              <a:t>Gan Training – Discriminator Architecture</a:t>
            </a:r>
            <a:endParaRPr lang="en-GB" dirty="0"/>
          </a:p>
        </p:txBody>
      </p:sp>
      <p:pic>
        <p:nvPicPr>
          <p:cNvPr id="8" name="Content Placeholder 10" descr="Diagram&#10;&#10;Description automatically generated">
            <a:extLst>
              <a:ext uri="{FF2B5EF4-FFF2-40B4-BE49-F238E27FC236}">
                <a16:creationId xmlns:a16="http://schemas.microsoft.com/office/drawing/2014/main" id="{C3C98A10-0772-4BF4-98C8-40C2D75C51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71778" y="1841020"/>
            <a:ext cx="2435182" cy="4138346"/>
          </a:xfrm>
          <a:prstGeom prst="rect">
            <a:avLst/>
          </a:prstGeom>
        </p:spPr>
      </p:pic>
      <p:pic>
        <p:nvPicPr>
          <p:cNvPr id="9" name="Picture 8">
            <a:extLst>
              <a:ext uri="{FF2B5EF4-FFF2-40B4-BE49-F238E27FC236}">
                <a16:creationId xmlns:a16="http://schemas.microsoft.com/office/drawing/2014/main" id="{5446C9C1-8762-432D-8849-6CD51A15F7EA}"/>
              </a:ext>
            </a:extLst>
          </p:cNvPr>
          <p:cNvPicPr>
            <a:picLocks noChangeAspect="1"/>
          </p:cNvPicPr>
          <p:nvPr/>
        </p:nvPicPr>
        <p:blipFill rotWithShape="1">
          <a:blip r:embed="rId3"/>
          <a:srcRect t="81915" r="53040" b="3646"/>
          <a:stretch/>
        </p:blipFill>
        <p:spPr>
          <a:xfrm>
            <a:off x="8967929" y="5979366"/>
            <a:ext cx="2759157" cy="878634"/>
          </a:xfrm>
          <a:prstGeom prst="rect">
            <a:avLst/>
          </a:prstGeom>
        </p:spPr>
      </p:pic>
      <p:sp>
        <p:nvSpPr>
          <p:cNvPr id="10" name="Content Placeholder 2">
            <a:extLst>
              <a:ext uri="{FF2B5EF4-FFF2-40B4-BE49-F238E27FC236}">
                <a16:creationId xmlns:a16="http://schemas.microsoft.com/office/drawing/2014/main" id="{021271DE-0675-4004-8CB1-4F479771E4D6}"/>
              </a:ext>
            </a:extLst>
          </p:cNvPr>
          <p:cNvSpPr txBox="1">
            <a:spLocks/>
          </p:cNvSpPr>
          <p:nvPr/>
        </p:nvSpPr>
        <p:spPr>
          <a:xfrm>
            <a:off x="581192" y="2126195"/>
            <a:ext cx="7788366" cy="4292488"/>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SG" dirty="0"/>
              <a:t>The discriminator takes in an image as input (32x32x3)</a:t>
            </a:r>
          </a:p>
          <a:p>
            <a:r>
              <a:rPr lang="en-SG" dirty="0"/>
              <a:t>The following layers </a:t>
            </a:r>
            <a:r>
              <a:rPr lang="en-SG" dirty="0" err="1"/>
              <a:t>downsample</a:t>
            </a:r>
            <a:r>
              <a:rPr lang="en-SG" dirty="0"/>
              <a:t> the data and extract features using </a:t>
            </a:r>
            <a:r>
              <a:rPr lang="en-SG" dirty="0" err="1"/>
              <a:t>ConvBlocks</a:t>
            </a:r>
            <a:r>
              <a:rPr lang="en-SG" dirty="0"/>
              <a:t>, with each halving the dimensions (height and width) of the image (32x32 &gt; 16x16 &gt; 8x8 &gt; 4x4 &gt; 2x2)</a:t>
            </a:r>
          </a:p>
          <a:p>
            <a:r>
              <a:rPr lang="en-SG" dirty="0"/>
              <a:t>A flatten layer to prepare the data for consolidation (prediction)</a:t>
            </a:r>
          </a:p>
          <a:p>
            <a:r>
              <a:rPr lang="en-SG" dirty="0"/>
              <a:t>One dropout layer (not really necessary) to reduce overfitting</a:t>
            </a:r>
          </a:p>
          <a:p>
            <a:r>
              <a:rPr lang="en-GB" dirty="0"/>
              <a:t>Finally, a dense layer with one neuron to predict the whether an image is real or fake</a:t>
            </a:r>
          </a:p>
          <a:p>
            <a:r>
              <a:rPr lang="en-GB" dirty="0"/>
              <a:t>There are ~900, 000 trainable parameters, which is not that much as the architecture is almost fully convolutional</a:t>
            </a:r>
          </a:p>
          <a:p>
            <a:r>
              <a:rPr lang="en-GB" dirty="0"/>
              <a:t>The parameters are labelled as non-trainable as the trainable flag was set to False after compilation to be combined with the generator</a:t>
            </a:r>
          </a:p>
        </p:txBody>
      </p:sp>
    </p:spTree>
    <p:extLst>
      <p:ext uri="{BB962C8B-B14F-4D97-AF65-F5344CB8AC3E}">
        <p14:creationId xmlns:p14="http://schemas.microsoft.com/office/powerpoint/2010/main" val="6592111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434CE4-8431-4FE8-9666-26E7F89350D3}"/>
              </a:ext>
            </a:extLst>
          </p:cNvPr>
          <p:cNvSpPr>
            <a:spLocks noGrp="1"/>
          </p:cNvSpPr>
          <p:nvPr>
            <p:ph type="title"/>
          </p:nvPr>
        </p:nvSpPr>
        <p:spPr/>
        <p:txBody>
          <a:bodyPr/>
          <a:lstStyle/>
          <a:p>
            <a:r>
              <a:rPr lang="en-SG" dirty="0"/>
              <a:t>Gan Training – Model Tracking</a:t>
            </a:r>
            <a:endParaRPr lang="en-GB" dirty="0"/>
          </a:p>
        </p:txBody>
      </p:sp>
      <p:sp>
        <p:nvSpPr>
          <p:cNvPr id="3" name="Content Placeholder 2">
            <a:extLst>
              <a:ext uri="{FF2B5EF4-FFF2-40B4-BE49-F238E27FC236}">
                <a16:creationId xmlns:a16="http://schemas.microsoft.com/office/drawing/2014/main" id="{21CDA08E-10A8-4E46-BA8E-276A39B5A327}"/>
              </a:ext>
            </a:extLst>
          </p:cNvPr>
          <p:cNvSpPr>
            <a:spLocks noGrp="1"/>
          </p:cNvSpPr>
          <p:nvPr>
            <p:ph idx="1"/>
          </p:nvPr>
        </p:nvSpPr>
        <p:spPr>
          <a:xfrm>
            <a:off x="502479" y="3072532"/>
            <a:ext cx="6223645" cy="3593804"/>
          </a:xfrm>
        </p:spPr>
        <p:txBody>
          <a:bodyPr>
            <a:normAutofit/>
          </a:bodyPr>
          <a:lstStyle/>
          <a:p>
            <a:r>
              <a:rPr lang="en-SG" dirty="0"/>
              <a:t>The discriminator’s accuracy and loss for the real and fake images of each batch are printed at the end of each epoch</a:t>
            </a:r>
          </a:p>
          <a:p>
            <a:r>
              <a:rPr lang="en-SG" dirty="0"/>
              <a:t>This is a good measure of balance when training the DCGAN</a:t>
            </a:r>
          </a:p>
          <a:p>
            <a:r>
              <a:rPr lang="en-SG" dirty="0"/>
              <a:t>Ideally, the accuracy should be about 50% for both, if not they should be as similar as possible</a:t>
            </a:r>
          </a:p>
          <a:p>
            <a:r>
              <a:rPr lang="en-SG" dirty="0"/>
              <a:t>The loss should also be roughly the same</a:t>
            </a:r>
          </a:p>
          <a:p>
            <a:r>
              <a:rPr lang="en-SG" dirty="0"/>
              <a:t>Besides this numerical approach, images are generated periodically at each checkpoint</a:t>
            </a:r>
          </a:p>
          <a:p>
            <a:r>
              <a:rPr lang="en-GB" dirty="0"/>
              <a:t>I checked the images to see if the images were getting better</a:t>
            </a:r>
          </a:p>
        </p:txBody>
      </p:sp>
      <p:pic>
        <p:nvPicPr>
          <p:cNvPr id="5" name="Picture 4">
            <a:extLst>
              <a:ext uri="{FF2B5EF4-FFF2-40B4-BE49-F238E27FC236}">
                <a16:creationId xmlns:a16="http://schemas.microsoft.com/office/drawing/2014/main" id="{5BFDEE9C-B582-4BCC-BAE4-3E9C6A5C5B19}"/>
              </a:ext>
            </a:extLst>
          </p:cNvPr>
          <p:cNvPicPr>
            <a:picLocks noChangeAspect="1"/>
          </p:cNvPicPr>
          <p:nvPr/>
        </p:nvPicPr>
        <p:blipFill>
          <a:blip r:embed="rId2"/>
          <a:stretch>
            <a:fillRect/>
          </a:stretch>
        </p:blipFill>
        <p:spPr>
          <a:xfrm>
            <a:off x="444345" y="2083703"/>
            <a:ext cx="8049748" cy="819264"/>
          </a:xfrm>
          <a:prstGeom prst="rect">
            <a:avLst/>
          </a:prstGeom>
        </p:spPr>
      </p:pic>
      <p:pic>
        <p:nvPicPr>
          <p:cNvPr id="7" name="Picture 6">
            <a:extLst>
              <a:ext uri="{FF2B5EF4-FFF2-40B4-BE49-F238E27FC236}">
                <a16:creationId xmlns:a16="http://schemas.microsoft.com/office/drawing/2014/main" id="{E66DB7AA-9035-4EE2-8F7E-B24A84F5B273}"/>
              </a:ext>
            </a:extLst>
          </p:cNvPr>
          <p:cNvPicPr>
            <a:picLocks noChangeAspect="1"/>
          </p:cNvPicPr>
          <p:nvPr/>
        </p:nvPicPr>
        <p:blipFill>
          <a:blip r:embed="rId3"/>
          <a:stretch>
            <a:fillRect/>
          </a:stretch>
        </p:blipFill>
        <p:spPr>
          <a:xfrm>
            <a:off x="8792291" y="1904617"/>
            <a:ext cx="3040911" cy="2157069"/>
          </a:xfrm>
          <a:prstGeom prst="rect">
            <a:avLst/>
          </a:prstGeom>
        </p:spPr>
      </p:pic>
      <p:pic>
        <p:nvPicPr>
          <p:cNvPr id="9" name="Picture 8">
            <a:extLst>
              <a:ext uri="{FF2B5EF4-FFF2-40B4-BE49-F238E27FC236}">
                <a16:creationId xmlns:a16="http://schemas.microsoft.com/office/drawing/2014/main" id="{C2B6FE41-40AC-48E9-9C49-0A0C936F5857}"/>
              </a:ext>
            </a:extLst>
          </p:cNvPr>
          <p:cNvPicPr>
            <a:picLocks noChangeAspect="1"/>
          </p:cNvPicPr>
          <p:nvPr/>
        </p:nvPicPr>
        <p:blipFill>
          <a:blip r:embed="rId4"/>
          <a:stretch>
            <a:fillRect/>
          </a:stretch>
        </p:blipFill>
        <p:spPr>
          <a:xfrm>
            <a:off x="6973635" y="4344812"/>
            <a:ext cx="3040911" cy="2141912"/>
          </a:xfrm>
          <a:prstGeom prst="rect">
            <a:avLst/>
          </a:prstGeom>
        </p:spPr>
      </p:pic>
      <p:sp>
        <p:nvSpPr>
          <p:cNvPr id="10" name="TextBox 9">
            <a:extLst>
              <a:ext uri="{FF2B5EF4-FFF2-40B4-BE49-F238E27FC236}">
                <a16:creationId xmlns:a16="http://schemas.microsoft.com/office/drawing/2014/main" id="{10642E72-B581-4361-832E-3F112FF7570B}"/>
              </a:ext>
            </a:extLst>
          </p:cNvPr>
          <p:cNvSpPr txBox="1"/>
          <p:nvPr/>
        </p:nvSpPr>
        <p:spPr>
          <a:xfrm>
            <a:off x="9039801" y="4000340"/>
            <a:ext cx="2545890" cy="369332"/>
          </a:xfrm>
          <a:prstGeom prst="rect">
            <a:avLst/>
          </a:prstGeom>
          <a:noFill/>
        </p:spPr>
        <p:txBody>
          <a:bodyPr wrap="none" rtlCol="0">
            <a:spAutoFit/>
          </a:bodyPr>
          <a:lstStyle/>
          <a:p>
            <a:r>
              <a:rPr lang="en-SG" dirty="0"/>
              <a:t>Automobiles (20 epochs)</a:t>
            </a:r>
            <a:endParaRPr lang="en-GB" dirty="0"/>
          </a:p>
        </p:txBody>
      </p:sp>
      <p:sp>
        <p:nvSpPr>
          <p:cNvPr id="11" name="TextBox 10">
            <a:extLst>
              <a:ext uri="{FF2B5EF4-FFF2-40B4-BE49-F238E27FC236}">
                <a16:creationId xmlns:a16="http://schemas.microsoft.com/office/drawing/2014/main" id="{C6307AC2-EC67-44D7-A1AE-926EB23BDFBB}"/>
              </a:ext>
            </a:extLst>
          </p:cNvPr>
          <p:cNvSpPr txBox="1"/>
          <p:nvPr/>
        </p:nvSpPr>
        <p:spPr>
          <a:xfrm>
            <a:off x="7221145" y="6439417"/>
            <a:ext cx="2545890" cy="369332"/>
          </a:xfrm>
          <a:prstGeom prst="rect">
            <a:avLst/>
          </a:prstGeom>
          <a:noFill/>
        </p:spPr>
        <p:txBody>
          <a:bodyPr wrap="none" rtlCol="0">
            <a:spAutoFit/>
          </a:bodyPr>
          <a:lstStyle/>
          <a:p>
            <a:r>
              <a:rPr lang="en-SG" dirty="0"/>
              <a:t>Automobiles (60 epochs)</a:t>
            </a:r>
            <a:endParaRPr lang="en-GB" dirty="0"/>
          </a:p>
        </p:txBody>
      </p:sp>
    </p:spTree>
    <p:extLst>
      <p:ext uri="{BB962C8B-B14F-4D97-AF65-F5344CB8AC3E}">
        <p14:creationId xmlns:p14="http://schemas.microsoft.com/office/powerpoint/2010/main" val="15571372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434CE4-8431-4FE8-9666-26E7F89350D3}"/>
              </a:ext>
            </a:extLst>
          </p:cNvPr>
          <p:cNvSpPr>
            <a:spLocks noGrp="1"/>
          </p:cNvSpPr>
          <p:nvPr>
            <p:ph type="title"/>
          </p:nvPr>
        </p:nvSpPr>
        <p:spPr/>
        <p:txBody>
          <a:bodyPr/>
          <a:lstStyle/>
          <a:p>
            <a:r>
              <a:rPr lang="en-SG" dirty="0"/>
              <a:t>Gan Evaluation – Qualitative / Visual</a:t>
            </a:r>
            <a:endParaRPr lang="en-GB" dirty="0"/>
          </a:p>
        </p:txBody>
      </p:sp>
      <p:sp>
        <p:nvSpPr>
          <p:cNvPr id="3" name="Content Placeholder 2">
            <a:extLst>
              <a:ext uri="{FF2B5EF4-FFF2-40B4-BE49-F238E27FC236}">
                <a16:creationId xmlns:a16="http://schemas.microsoft.com/office/drawing/2014/main" id="{21CDA08E-10A8-4E46-BA8E-276A39B5A327}"/>
              </a:ext>
            </a:extLst>
          </p:cNvPr>
          <p:cNvSpPr>
            <a:spLocks noGrp="1"/>
          </p:cNvSpPr>
          <p:nvPr>
            <p:ph idx="1"/>
          </p:nvPr>
        </p:nvSpPr>
        <p:spPr>
          <a:xfrm>
            <a:off x="581192" y="2180496"/>
            <a:ext cx="5373041" cy="4199039"/>
          </a:xfrm>
        </p:spPr>
        <p:txBody>
          <a:bodyPr/>
          <a:lstStyle/>
          <a:p>
            <a:r>
              <a:rPr lang="en-SG" dirty="0"/>
              <a:t>I analysed the images and see if they are resemble their actual counterparts</a:t>
            </a:r>
          </a:p>
          <a:p>
            <a:r>
              <a:rPr lang="en-SG" dirty="0"/>
              <a:t>I also asked my family members if they could guess what kind of images they were</a:t>
            </a:r>
          </a:p>
          <a:p>
            <a:r>
              <a:rPr lang="en-SG" dirty="0"/>
              <a:t>Most of the classes were vaguely similar but some were just indistinguishable (like cats and dogs)</a:t>
            </a:r>
          </a:p>
          <a:p>
            <a:r>
              <a:rPr lang="en-SG" dirty="0"/>
              <a:t>The images are best viewed zoomed out as 32 x 32 pixel resolution is not very fantastic</a:t>
            </a:r>
          </a:p>
          <a:p>
            <a:r>
              <a:rPr lang="en-SG" dirty="0"/>
              <a:t>My computer’s image software also tends to blur the images when zoomed in</a:t>
            </a:r>
            <a:endParaRPr lang="en-GB" dirty="0"/>
          </a:p>
        </p:txBody>
      </p:sp>
      <p:pic>
        <p:nvPicPr>
          <p:cNvPr id="5" name="Picture 4">
            <a:extLst>
              <a:ext uri="{FF2B5EF4-FFF2-40B4-BE49-F238E27FC236}">
                <a16:creationId xmlns:a16="http://schemas.microsoft.com/office/drawing/2014/main" id="{179D70B1-469E-4C0A-A553-2011743AC09B}"/>
              </a:ext>
            </a:extLst>
          </p:cNvPr>
          <p:cNvPicPr>
            <a:picLocks noChangeAspect="1"/>
          </p:cNvPicPr>
          <p:nvPr/>
        </p:nvPicPr>
        <p:blipFill>
          <a:blip r:embed="rId2"/>
          <a:stretch>
            <a:fillRect/>
          </a:stretch>
        </p:blipFill>
        <p:spPr>
          <a:xfrm>
            <a:off x="6237769" y="2335079"/>
            <a:ext cx="2817947" cy="1944936"/>
          </a:xfrm>
          <a:prstGeom prst="rect">
            <a:avLst/>
          </a:prstGeom>
        </p:spPr>
      </p:pic>
      <p:pic>
        <p:nvPicPr>
          <p:cNvPr id="7" name="Picture 6">
            <a:extLst>
              <a:ext uri="{FF2B5EF4-FFF2-40B4-BE49-F238E27FC236}">
                <a16:creationId xmlns:a16="http://schemas.microsoft.com/office/drawing/2014/main" id="{825BFAC6-6278-43ED-90CF-98B05E709A3A}"/>
              </a:ext>
            </a:extLst>
          </p:cNvPr>
          <p:cNvPicPr>
            <a:picLocks noChangeAspect="1"/>
          </p:cNvPicPr>
          <p:nvPr/>
        </p:nvPicPr>
        <p:blipFill>
          <a:blip r:embed="rId3"/>
          <a:stretch>
            <a:fillRect/>
          </a:stretch>
        </p:blipFill>
        <p:spPr>
          <a:xfrm>
            <a:off x="9205322" y="2320978"/>
            <a:ext cx="2817947" cy="1985618"/>
          </a:xfrm>
          <a:prstGeom prst="rect">
            <a:avLst/>
          </a:prstGeom>
        </p:spPr>
      </p:pic>
      <p:pic>
        <p:nvPicPr>
          <p:cNvPr id="9" name="Picture 8">
            <a:extLst>
              <a:ext uri="{FF2B5EF4-FFF2-40B4-BE49-F238E27FC236}">
                <a16:creationId xmlns:a16="http://schemas.microsoft.com/office/drawing/2014/main" id="{724FEAF5-18A8-431E-867B-306AB2C85B46}"/>
              </a:ext>
            </a:extLst>
          </p:cNvPr>
          <p:cNvPicPr>
            <a:picLocks noChangeAspect="1"/>
          </p:cNvPicPr>
          <p:nvPr/>
        </p:nvPicPr>
        <p:blipFill>
          <a:blip r:embed="rId4"/>
          <a:stretch>
            <a:fillRect/>
          </a:stretch>
        </p:blipFill>
        <p:spPr>
          <a:xfrm>
            <a:off x="6237769" y="4829101"/>
            <a:ext cx="2835912" cy="1944936"/>
          </a:xfrm>
          <a:prstGeom prst="rect">
            <a:avLst/>
          </a:prstGeom>
        </p:spPr>
      </p:pic>
      <p:pic>
        <p:nvPicPr>
          <p:cNvPr id="11" name="Picture 10">
            <a:extLst>
              <a:ext uri="{FF2B5EF4-FFF2-40B4-BE49-F238E27FC236}">
                <a16:creationId xmlns:a16="http://schemas.microsoft.com/office/drawing/2014/main" id="{E3BD203F-B084-407C-B833-72F48A7B34F9}"/>
              </a:ext>
            </a:extLst>
          </p:cNvPr>
          <p:cNvPicPr>
            <a:picLocks noChangeAspect="1"/>
          </p:cNvPicPr>
          <p:nvPr/>
        </p:nvPicPr>
        <p:blipFill>
          <a:blip r:embed="rId5"/>
          <a:stretch>
            <a:fillRect/>
          </a:stretch>
        </p:blipFill>
        <p:spPr>
          <a:xfrm>
            <a:off x="9200142" y="4829101"/>
            <a:ext cx="2823127" cy="1985618"/>
          </a:xfrm>
          <a:prstGeom prst="rect">
            <a:avLst/>
          </a:prstGeom>
        </p:spPr>
      </p:pic>
      <p:sp>
        <p:nvSpPr>
          <p:cNvPr id="12" name="TextBox 11">
            <a:extLst>
              <a:ext uri="{FF2B5EF4-FFF2-40B4-BE49-F238E27FC236}">
                <a16:creationId xmlns:a16="http://schemas.microsoft.com/office/drawing/2014/main" id="{312DFA60-C21E-460B-93C9-7C8A68FE98BF}"/>
              </a:ext>
            </a:extLst>
          </p:cNvPr>
          <p:cNvSpPr txBox="1"/>
          <p:nvPr/>
        </p:nvSpPr>
        <p:spPr>
          <a:xfrm>
            <a:off x="7316363" y="1995830"/>
            <a:ext cx="660758" cy="369332"/>
          </a:xfrm>
          <a:prstGeom prst="rect">
            <a:avLst/>
          </a:prstGeom>
          <a:noFill/>
        </p:spPr>
        <p:txBody>
          <a:bodyPr wrap="square" rtlCol="0">
            <a:spAutoFit/>
          </a:bodyPr>
          <a:lstStyle/>
          <a:p>
            <a:r>
              <a:rPr lang="en-SG" dirty="0"/>
              <a:t>Ships</a:t>
            </a:r>
            <a:endParaRPr lang="en-GB" dirty="0"/>
          </a:p>
        </p:txBody>
      </p:sp>
      <p:sp>
        <p:nvSpPr>
          <p:cNvPr id="13" name="TextBox 12">
            <a:extLst>
              <a:ext uri="{FF2B5EF4-FFF2-40B4-BE49-F238E27FC236}">
                <a16:creationId xmlns:a16="http://schemas.microsoft.com/office/drawing/2014/main" id="{FB001BEB-1968-407A-ABDE-9B058877D6E8}"/>
              </a:ext>
            </a:extLst>
          </p:cNvPr>
          <p:cNvSpPr txBox="1"/>
          <p:nvPr/>
        </p:nvSpPr>
        <p:spPr>
          <a:xfrm>
            <a:off x="6705802" y="4529806"/>
            <a:ext cx="2031871" cy="369332"/>
          </a:xfrm>
          <a:prstGeom prst="rect">
            <a:avLst/>
          </a:prstGeom>
          <a:noFill/>
        </p:spPr>
        <p:txBody>
          <a:bodyPr wrap="square" rtlCol="0">
            <a:spAutoFit/>
          </a:bodyPr>
          <a:lstStyle/>
          <a:p>
            <a:r>
              <a:rPr lang="en-SG" dirty="0"/>
              <a:t>Automobiles (Cars)</a:t>
            </a:r>
            <a:endParaRPr lang="en-GB" dirty="0"/>
          </a:p>
        </p:txBody>
      </p:sp>
      <p:sp>
        <p:nvSpPr>
          <p:cNvPr id="14" name="TextBox 13">
            <a:extLst>
              <a:ext uri="{FF2B5EF4-FFF2-40B4-BE49-F238E27FC236}">
                <a16:creationId xmlns:a16="http://schemas.microsoft.com/office/drawing/2014/main" id="{3DDB1F48-9D2C-4409-AFF1-D56A0344E24C}"/>
              </a:ext>
            </a:extLst>
          </p:cNvPr>
          <p:cNvSpPr txBox="1"/>
          <p:nvPr/>
        </p:nvSpPr>
        <p:spPr>
          <a:xfrm>
            <a:off x="10146910" y="4459769"/>
            <a:ext cx="929590" cy="369332"/>
          </a:xfrm>
          <a:prstGeom prst="rect">
            <a:avLst/>
          </a:prstGeom>
          <a:noFill/>
        </p:spPr>
        <p:txBody>
          <a:bodyPr wrap="square" rtlCol="0">
            <a:spAutoFit/>
          </a:bodyPr>
          <a:lstStyle/>
          <a:p>
            <a:r>
              <a:rPr lang="en-SG" dirty="0"/>
              <a:t>Horses</a:t>
            </a:r>
            <a:endParaRPr lang="en-GB" dirty="0"/>
          </a:p>
        </p:txBody>
      </p:sp>
      <p:sp>
        <p:nvSpPr>
          <p:cNvPr id="15" name="TextBox 14">
            <a:extLst>
              <a:ext uri="{FF2B5EF4-FFF2-40B4-BE49-F238E27FC236}">
                <a16:creationId xmlns:a16="http://schemas.microsoft.com/office/drawing/2014/main" id="{DB391C32-EE93-4E46-A442-12C6BE345380}"/>
              </a:ext>
            </a:extLst>
          </p:cNvPr>
          <p:cNvSpPr txBox="1"/>
          <p:nvPr/>
        </p:nvSpPr>
        <p:spPr>
          <a:xfrm>
            <a:off x="10281326" y="2050704"/>
            <a:ext cx="795174" cy="369332"/>
          </a:xfrm>
          <a:prstGeom prst="rect">
            <a:avLst/>
          </a:prstGeom>
          <a:noFill/>
        </p:spPr>
        <p:txBody>
          <a:bodyPr wrap="square" rtlCol="0">
            <a:spAutoFit/>
          </a:bodyPr>
          <a:lstStyle/>
          <a:p>
            <a:r>
              <a:rPr lang="en-SG" dirty="0"/>
              <a:t>Frogs</a:t>
            </a:r>
            <a:endParaRPr lang="en-GB" dirty="0"/>
          </a:p>
        </p:txBody>
      </p:sp>
    </p:spTree>
    <p:extLst>
      <p:ext uri="{BB962C8B-B14F-4D97-AF65-F5344CB8AC3E}">
        <p14:creationId xmlns:p14="http://schemas.microsoft.com/office/powerpoint/2010/main" val="29376009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434CE4-8431-4FE8-9666-26E7F89350D3}"/>
              </a:ext>
            </a:extLst>
          </p:cNvPr>
          <p:cNvSpPr>
            <a:spLocks noGrp="1"/>
          </p:cNvSpPr>
          <p:nvPr>
            <p:ph type="title"/>
          </p:nvPr>
        </p:nvSpPr>
        <p:spPr/>
        <p:txBody>
          <a:bodyPr/>
          <a:lstStyle/>
          <a:p>
            <a:r>
              <a:rPr lang="en-SG" dirty="0"/>
              <a:t>Gan Learning Process</a:t>
            </a:r>
            <a:endParaRPr lang="en-GB" dirty="0"/>
          </a:p>
        </p:txBody>
      </p:sp>
      <p:sp>
        <p:nvSpPr>
          <p:cNvPr id="3" name="Content Placeholder 2">
            <a:extLst>
              <a:ext uri="{FF2B5EF4-FFF2-40B4-BE49-F238E27FC236}">
                <a16:creationId xmlns:a16="http://schemas.microsoft.com/office/drawing/2014/main" id="{21CDA08E-10A8-4E46-BA8E-276A39B5A327}"/>
              </a:ext>
            </a:extLst>
          </p:cNvPr>
          <p:cNvSpPr>
            <a:spLocks noGrp="1"/>
          </p:cNvSpPr>
          <p:nvPr>
            <p:ph idx="1"/>
          </p:nvPr>
        </p:nvSpPr>
        <p:spPr>
          <a:xfrm>
            <a:off x="616634" y="2515421"/>
            <a:ext cx="6177571" cy="3364384"/>
          </a:xfrm>
        </p:spPr>
        <p:txBody>
          <a:bodyPr>
            <a:normAutofit/>
          </a:bodyPr>
          <a:lstStyle/>
          <a:p>
            <a:r>
              <a:rPr lang="en-SG" sz="2000" dirty="0"/>
              <a:t>I generated GIFs to animate the learning process of each DCGAN</a:t>
            </a:r>
            <a:endParaRPr lang="en-GB" sz="2000" dirty="0"/>
          </a:p>
          <a:p>
            <a:r>
              <a:rPr lang="en-GB" sz="2000" dirty="0"/>
              <a:t>The same set of random latent vectors was used at each stage so that the changes would converge</a:t>
            </a:r>
          </a:p>
          <a:p>
            <a:r>
              <a:rPr lang="en-GB" sz="2000" dirty="0"/>
              <a:t>To the right is the GIF of the DCGAN tasked with generating truck images</a:t>
            </a:r>
          </a:p>
          <a:p>
            <a:r>
              <a:rPr lang="en-GB" sz="2000" dirty="0"/>
              <a:t>The images slowly take the shapes and forms of trucks</a:t>
            </a:r>
          </a:p>
          <a:p>
            <a:r>
              <a:rPr lang="en-GB" sz="2000" dirty="0"/>
              <a:t>Rather cool, huh?</a:t>
            </a:r>
            <a:endParaRPr lang="en-SG" sz="2000" dirty="0"/>
          </a:p>
        </p:txBody>
      </p:sp>
      <p:pic>
        <p:nvPicPr>
          <p:cNvPr id="6" name="Picture 5" descr="A screenshot of a game&#10;&#10;Description automatically generated with medium confidence">
            <a:extLst>
              <a:ext uri="{FF2B5EF4-FFF2-40B4-BE49-F238E27FC236}">
                <a16:creationId xmlns:a16="http://schemas.microsoft.com/office/drawing/2014/main" id="{EC94845F-7AA2-439F-9D14-618B875FC95B}"/>
              </a:ext>
            </a:extLst>
          </p:cNvPr>
          <p:cNvPicPr>
            <a:picLocks noChangeAspect="1"/>
          </p:cNvPicPr>
          <p:nvPr/>
        </p:nvPicPr>
        <p:blipFill rotWithShape="1">
          <a:blip r:embed="rId2">
            <a:extLst>
              <a:ext uri="{28A0092B-C50C-407E-A947-70E740481C1C}">
                <a14:useLocalDpi xmlns:a14="http://schemas.microsoft.com/office/drawing/2010/main" val="0"/>
              </a:ext>
            </a:extLst>
          </a:blip>
          <a:srcRect l="8952" r="6830"/>
          <a:stretch/>
        </p:blipFill>
        <p:spPr>
          <a:xfrm>
            <a:off x="6794205" y="2275781"/>
            <a:ext cx="4901609" cy="3880063"/>
          </a:xfrm>
          <a:prstGeom prst="rect">
            <a:avLst/>
          </a:prstGeom>
        </p:spPr>
      </p:pic>
    </p:spTree>
    <p:extLst>
      <p:ext uri="{BB962C8B-B14F-4D97-AF65-F5344CB8AC3E}">
        <p14:creationId xmlns:p14="http://schemas.microsoft.com/office/powerpoint/2010/main" val="17972299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434CE4-8431-4FE8-9666-26E7F89350D3}"/>
              </a:ext>
            </a:extLst>
          </p:cNvPr>
          <p:cNvSpPr>
            <a:spLocks noGrp="1"/>
          </p:cNvSpPr>
          <p:nvPr>
            <p:ph type="title"/>
          </p:nvPr>
        </p:nvSpPr>
        <p:spPr/>
        <p:txBody>
          <a:bodyPr/>
          <a:lstStyle/>
          <a:p>
            <a:r>
              <a:rPr lang="en-SG"/>
              <a:t>Gan Evaluation – Quantitative / Numeric</a:t>
            </a:r>
            <a:endParaRPr lang="en-GB" dirty="0"/>
          </a:p>
        </p:txBody>
      </p:sp>
      <p:sp>
        <p:nvSpPr>
          <p:cNvPr id="3" name="Content Placeholder 2">
            <a:extLst>
              <a:ext uri="{FF2B5EF4-FFF2-40B4-BE49-F238E27FC236}">
                <a16:creationId xmlns:a16="http://schemas.microsoft.com/office/drawing/2014/main" id="{21CDA08E-10A8-4E46-BA8E-276A39B5A327}"/>
              </a:ext>
            </a:extLst>
          </p:cNvPr>
          <p:cNvSpPr>
            <a:spLocks noGrp="1"/>
          </p:cNvSpPr>
          <p:nvPr>
            <p:ph idx="1"/>
          </p:nvPr>
        </p:nvSpPr>
        <p:spPr>
          <a:xfrm>
            <a:off x="581192" y="3944678"/>
            <a:ext cx="8888064" cy="2744869"/>
          </a:xfrm>
        </p:spPr>
        <p:txBody>
          <a:bodyPr>
            <a:normAutofit lnSpcReduction="10000"/>
          </a:bodyPr>
          <a:lstStyle/>
          <a:p>
            <a:r>
              <a:rPr lang="en-SG" dirty="0"/>
              <a:t>Inception score measures how distinguishable images are from one another</a:t>
            </a:r>
          </a:p>
          <a:p>
            <a:r>
              <a:rPr lang="en-SG" dirty="0"/>
              <a:t>Therefore, a higher score would indicate diversity in the images while a lower score denotes that the images look similar</a:t>
            </a:r>
          </a:p>
          <a:p>
            <a:r>
              <a:rPr lang="en-SG" dirty="0"/>
              <a:t>Calculating the inception score on real and fake images, the fake images obviously fared poorer to the real ones</a:t>
            </a:r>
          </a:p>
          <a:p>
            <a:r>
              <a:rPr lang="en-SG" dirty="0"/>
              <a:t>Nevertheless, it is not too far away from the IS of the real images (not bad)</a:t>
            </a:r>
          </a:p>
          <a:p>
            <a:r>
              <a:rPr lang="en-SG" dirty="0"/>
              <a:t>The inception score for real images is, surprisingly, less than 10. This is likely due to classes being similar to one another (Automobiles + Trucks / Deer + Horses)</a:t>
            </a:r>
          </a:p>
        </p:txBody>
      </p:sp>
      <p:pic>
        <p:nvPicPr>
          <p:cNvPr id="5" name="Picture 4">
            <a:extLst>
              <a:ext uri="{FF2B5EF4-FFF2-40B4-BE49-F238E27FC236}">
                <a16:creationId xmlns:a16="http://schemas.microsoft.com/office/drawing/2014/main" id="{67C2CBE7-91E2-46E3-B80D-FDDEAA9A3EC0}"/>
              </a:ext>
            </a:extLst>
          </p:cNvPr>
          <p:cNvPicPr>
            <a:picLocks noChangeAspect="1"/>
          </p:cNvPicPr>
          <p:nvPr/>
        </p:nvPicPr>
        <p:blipFill>
          <a:blip r:embed="rId2"/>
          <a:stretch>
            <a:fillRect/>
          </a:stretch>
        </p:blipFill>
        <p:spPr>
          <a:xfrm>
            <a:off x="581192" y="1929344"/>
            <a:ext cx="8888065" cy="1914792"/>
          </a:xfrm>
          <a:prstGeom prst="rect">
            <a:avLst/>
          </a:prstGeom>
        </p:spPr>
      </p:pic>
    </p:spTree>
    <p:extLst>
      <p:ext uri="{BB962C8B-B14F-4D97-AF65-F5344CB8AC3E}">
        <p14:creationId xmlns:p14="http://schemas.microsoft.com/office/powerpoint/2010/main" val="25351543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879A26B8-6C4E-452B-ADD3-ED324A7AB7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9B4167E1-E2B0-4192-8DA2-6967DDFF87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14407"/>
            <a:ext cx="5609967" cy="561177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42434CE4-8431-4FE8-9666-26E7F89350D3}"/>
              </a:ext>
            </a:extLst>
          </p:cNvPr>
          <p:cNvSpPr>
            <a:spLocks noGrp="1"/>
          </p:cNvSpPr>
          <p:nvPr>
            <p:ph type="title"/>
          </p:nvPr>
        </p:nvSpPr>
        <p:spPr>
          <a:xfrm>
            <a:off x="762121" y="960723"/>
            <a:ext cx="4968489" cy="1013800"/>
          </a:xfrm>
        </p:spPr>
        <p:txBody>
          <a:bodyPr>
            <a:normAutofit/>
          </a:bodyPr>
          <a:lstStyle/>
          <a:p>
            <a:r>
              <a:rPr lang="en-SG">
                <a:solidFill>
                  <a:srgbClr val="FFFFFF"/>
                </a:solidFill>
              </a:rPr>
              <a:t>Gan Evaluation – Quantitative / Numeric</a:t>
            </a:r>
            <a:endParaRPr lang="en-GB">
              <a:solidFill>
                <a:srgbClr val="FFFFFF"/>
              </a:solidFill>
            </a:endParaRPr>
          </a:p>
        </p:txBody>
      </p:sp>
      <p:sp>
        <p:nvSpPr>
          <p:cNvPr id="15" name="Rectangle 14">
            <a:extLst>
              <a:ext uri="{FF2B5EF4-FFF2-40B4-BE49-F238E27FC236}">
                <a16:creationId xmlns:a16="http://schemas.microsoft.com/office/drawing/2014/main" id="{D03E4FEE-2E6A-44AB-B6BA-C1AD0CD6D9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560581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16">
            <a:extLst>
              <a:ext uri="{FF2B5EF4-FFF2-40B4-BE49-F238E27FC236}">
                <a16:creationId xmlns:a16="http://schemas.microsoft.com/office/drawing/2014/main" id="{0817EB59-13B3-43DA-9B91-A7CC174A60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44318" y="457200"/>
            <a:ext cx="5600007"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21CDA08E-10A8-4E46-BA8E-276A39B5A327}"/>
              </a:ext>
            </a:extLst>
          </p:cNvPr>
          <p:cNvSpPr>
            <a:spLocks noGrp="1"/>
          </p:cNvSpPr>
          <p:nvPr>
            <p:ph idx="1"/>
          </p:nvPr>
        </p:nvSpPr>
        <p:spPr>
          <a:xfrm>
            <a:off x="783389" y="2183320"/>
            <a:ext cx="4947221" cy="3834061"/>
          </a:xfrm>
        </p:spPr>
        <p:txBody>
          <a:bodyPr>
            <a:normAutofit fontScale="92500" lnSpcReduction="10000"/>
          </a:bodyPr>
          <a:lstStyle/>
          <a:p>
            <a:r>
              <a:rPr lang="en-SG" dirty="0">
                <a:solidFill>
                  <a:srgbClr val="FFFFFF"/>
                </a:solidFill>
              </a:rPr>
              <a:t>Fréchet Inception Distance measures how similar groups of images are to one another</a:t>
            </a:r>
          </a:p>
          <a:p>
            <a:r>
              <a:rPr lang="en-SG" dirty="0">
                <a:solidFill>
                  <a:srgbClr val="FFFFFF"/>
                </a:solidFill>
              </a:rPr>
              <a:t>It uses the statistics of the images (distributions and entropies)</a:t>
            </a:r>
            <a:r>
              <a:rPr lang="en-GB" dirty="0">
                <a:solidFill>
                  <a:srgbClr val="FFFFFF"/>
                </a:solidFill>
              </a:rPr>
              <a:t> to determine whether images are similar or dissimilar</a:t>
            </a:r>
          </a:p>
          <a:p>
            <a:r>
              <a:rPr lang="en-GB" dirty="0">
                <a:solidFill>
                  <a:srgbClr val="FFFFFF"/>
                </a:solidFill>
              </a:rPr>
              <a:t>Hence, I compared the generated images against their real counterparts</a:t>
            </a:r>
          </a:p>
          <a:p>
            <a:r>
              <a:rPr lang="en-GB" dirty="0">
                <a:solidFill>
                  <a:srgbClr val="FFFFFF"/>
                </a:solidFill>
              </a:rPr>
              <a:t>The bar chart shows the respective FID scores for each of the 10 classes</a:t>
            </a:r>
            <a:endParaRPr lang="en-SG" dirty="0">
              <a:solidFill>
                <a:srgbClr val="FFFFFF"/>
              </a:solidFill>
            </a:endParaRPr>
          </a:p>
          <a:p>
            <a:r>
              <a:rPr lang="en-SG" dirty="0">
                <a:solidFill>
                  <a:srgbClr val="FFFFFF"/>
                </a:solidFill>
              </a:rPr>
              <a:t>There seems to be some variation with the mean about 200</a:t>
            </a:r>
          </a:p>
          <a:p>
            <a:r>
              <a:rPr lang="en-GB" dirty="0">
                <a:solidFill>
                  <a:srgbClr val="FFFFFF"/>
                </a:solidFill>
              </a:rPr>
              <a:t>200 is relatively average, considering random noise scores about ~350 and identical images score 0</a:t>
            </a:r>
          </a:p>
        </p:txBody>
      </p:sp>
      <p:pic>
        <p:nvPicPr>
          <p:cNvPr id="6" name="Picture 5">
            <a:extLst>
              <a:ext uri="{FF2B5EF4-FFF2-40B4-BE49-F238E27FC236}">
                <a16:creationId xmlns:a16="http://schemas.microsoft.com/office/drawing/2014/main" id="{B6D7E214-FEB0-4E15-9D9E-F00BE0D5BBB9}"/>
              </a:ext>
            </a:extLst>
          </p:cNvPr>
          <p:cNvPicPr>
            <a:picLocks noChangeAspect="1"/>
          </p:cNvPicPr>
          <p:nvPr/>
        </p:nvPicPr>
        <p:blipFill>
          <a:blip r:embed="rId2"/>
          <a:stretch>
            <a:fillRect/>
          </a:stretch>
        </p:blipFill>
        <p:spPr>
          <a:xfrm>
            <a:off x="6468084" y="1786853"/>
            <a:ext cx="4952475" cy="3293396"/>
          </a:xfrm>
          <a:prstGeom prst="rect">
            <a:avLst/>
          </a:prstGeom>
        </p:spPr>
      </p:pic>
      <p:sp>
        <p:nvSpPr>
          <p:cNvPr id="7" name="TextBox 6">
            <a:extLst>
              <a:ext uri="{FF2B5EF4-FFF2-40B4-BE49-F238E27FC236}">
                <a16:creationId xmlns:a16="http://schemas.microsoft.com/office/drawing/2014/main" id="{D2A351D0-BC71-4F3F-B479-6367C54497CA}"/>
              </a:ext>
            </a:extLst>
          </p:cNvPr>
          <p:cNvSpPr txBox="1"/>
          <p:nvPr/>
        </p:nvSpPr>
        <p:spPr>
          <a:xfrm>
            <a:off x="8442251" y="1467623"/>
            <a:ext cx="1207575" cy="369332"/>
          </a:xfrm>
          <a:prstGeom prst="rect">
            <a:avLst/>
          </a:prstGeom>
          <a:noFill/>
        </p:spPr>
        <p:txBody>
          <a:bodyPr wrap="none" rtlCol="0">
            <a:spAutoFit/>
          </a:bodyPr>
          <a:lstStyle/>
          <a:p>
            <a:r>
              <a:rPr lang="en-SG" dirty="0">
                <a:solidFill>
                  <a:schemeClr val="bg1"/>
                </a:solidFill>
              </a:rPr>
              <a:t>FID Scores</a:t>
            </a:r>
            <a:endParaRPr lang="en-GB" dirty="0">
              <a:solidFill>
                <a:schemeClr val="bg1"/>
              </a:solidFill>
            </a:endParaRPr>
          </a:p>
        </p:txBody>
      </p:sp>
    </p:spTree>
    <p:extLst>
      <p:ext uri="{BB962C8B-B14F-4D97-AF65-F5344CB8AC3E}">
        <p14:creationId xmlns:p14="http://schemas.microsoft.com/office/powerpoint/2010/main" val="985413146"/>
      </p:ext>
    </p:extLst>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434CE4-8431-4FE8-9666-26E7F89350D3}"/>
              </a:ext>
            </a:extLst>
          </p:cNvPr>
          <p:cNvSpPr>
            <a:spLocks noGrp="1"/>
          </p:cNvSpPr>
          <p:nvPr>
            <p:ph type="title"/>
          </p:nvPr>
        </p:nvSpPr>
        <p:spPr/>
        <p:txBody>
          <a:bodyPr/>
          <a:lstStyle/>
          <a:p>
            <a:r>
              <a:rPr lang="en-SG" dirty="0"/>
              <a:t>Image Generation</a:t>
            </a:r>
            <a:endParaRPr lang="en-GB" dirty="0"/>
          </a:p>
        </p:txBody>
      </p:sp>
      <p:sp>
        <p:nvSpPr>
          <p:cNvPr id="3" name="Content Placeholder 2">
            <a:extLst>
              <a:ext uri="{FF2B5EF4-FFF2-40B4-BE49-F238E27FC236}">
                <a16:creationId xmlns:a16="http://schemas.microsoft.com/office/drawing/2014/main" id="{21CDA08E-10A8-4E46-BA8E-276A39B5A327}"/>
              </a:ext>
            </a:extLst>
          </p:cNvPr>
          <p:cNvSpPr>
            <a:spLocks noGrp="1"/>
          </p:cNvSpPr>
          <p:nvPr>
            <p:ph idx="1"/>
          </p:nvPr>
        </p:nvSpPr>
        <p:spPr>
          <a:xfrm>
            <a:off x="581192" y="4444409"/>
            <a:ext cx="11029615" cy="2190306"/>
          </a:xfrm>
        </p:spPr>
        <p:txBody>
          <a:bodyPr/>
          <a:lstStyle/>
          <a:p>
            <a:r>
              <a:rPr lang="en-SG" dirty="0"/>
              <a:t>The </a:t>
            </a:r>
            <a:r>
              <a:rPr lang="en-SG" dirty="0" err="1"/>
              <a:t>generate_images</a:t>
            </a:r>
            <a:r>
              <a:rPr lang="en-SG" dirty="0"/>
              <a:t> function was used to generate the final batch of images</a:t>
            </a:r>
          </a:p>
          <a:p>
            <a:r>
              <a:rPr lang="en-GB" dirty="0"/>
              <a:t>All I had to do was to specify the class and which version model to use</a:t>
            </a:r>
          </a:p>
          <a:p>
            <a:r>
              <a:rPr lang="en-GB" dirty="0"/>
              <a:t>5 sets of 20 (4 rows and 5 columns) images were then generated and stored in the directory images/</a:t>
            </a:r>
            <a:r>
              <a:rPr lang="en-GB" dirty="0" err="1"/>
              <a:t>png</a:t>
            </a:r>
            <a:endParaRPr lang="en-GB" dirty="0"/>
          </a:p>
          <a:p>
            <a:r>
              <a:rPr lang="en-GB" dirty="0"/>
              <a:t>10 x 5 x 4 x 5 = 1000 small coloured images (100 from each category)</a:t>
            </a:r>
          </a:p>
        </p:txBody>
      </p:sp>
      <p:pic>
        <p:nvPicPr>
          <p:cNvPr id="7" name="Picture 6">
            <a:extLst>
              <a:ext uri="{FF2B5EF4-FFF2-40B4-BE49-F238E27FC236}">
                <a16:creationId xmlns:a16="http://schemas.microsoft.com/office/drawing/2014/main" id="{2A443C38-EDA6-4F1F-BEDD-0E78DC8C3DD7}"/>
              </a:ext>
            </a:extLst>
          </p:cNvPr>
          <p:cNvPicPr>
            <a:picLocks noChangeAspect="1"/>
          </p:cNvPicPr>
          <p:nvPr/>
        </p:nvPicPr>
        <p:blipFill>
          <a:blip r:embed="rId2"/>
          <a:stretch>
            <a:fillRect/>
          </a:stretch>
        </p:blipFill>
        <p:spPr>
          <a:xfrm>
            <a:off x="7010819" y="2131371"/>
            <a:ext cx="4738157" cy="595506"/>
          </a:xfrm>
          <a:prstGeom prst="rect">
            <a:avLst/>
          </a:prstGeom>
        </p:spPr>
      </p:pic>
      <p:pic>
        <p:nvPicPr>
          <p:cNvPr id="9" name="Picture 8">
            <a:extLst>
              <a:ext uri="{FF2B5EF4-FFF2-40B4-BE49-F238E27FC236}">
                <a16:creationId xmlns:a16="http://schemas.microsoft.com/office/drawing/2014/main" id="{7166D4FC-EF41-40D2-B30F-572C5FBBBB5F}"/>
              </a:ext>
            </a:extLst>
          </p:cNvPr>
          <p:cNvPicPr>
            <a:picLocks noChangeAspect="1"/>
          </p:cNvPicPr>
          <p:nvPr/>
        </p:nvPicPr>
        <p:blipFill>
          <a:blip r:embed="rId3"/>
          <a:stretch>
            <a:fillRect/>
          </a:stretch>
        </p:blipFill>
        <p:spPr>
          <a:xfrm>
            <a:off x="581192" y="2139956"/>
            <a:ext cx="6124309" cy="2290346"/>
          </a:xfrm>
          <a:prstGeom prst="rect">
            <a:avLst/>
          </a:prstGeom>
        </p:spPr>
      </p:pic>
      <p:pic>
        <p:nvPicPr>
          <p:cNvPr id="11" name="Picture 10">
            <a:extLst>
              <a:ext uri="{FF2B5EF4-FFF2-40B4-BE49-F238E27FC236}">
                <a16:creationId xmlns:a16="http://schemas.microsoft.com/office/drawing/2014/main" id="{1811BCA4-DCA4-434E-A6BE-90B45040BE54}"/>
              </a:ext>
            </a:extLst>
          </p:cNvPr>
          <p:cNvPicPr>
            <a:picLocks noChangeAspect="1"/>
          </p:cNvPicPr>
          <p:nvPr/>
        </p:nvPicPr>
        <p:blipFill>
          <a:blip r:embed="rId4"/>
          <a:stretch>
            <a:fillRect/>
          </a:stretch>
        </p:blipFill>
        <p:spPr>
          <a:xfrm>
            <a:off x="7010817" y="3024191"/>
            <a:ext cx="4738157" cy="534953"/>
          </a:xfrm>
          <a:prstGeom prst="rect">
            <a:avLst/>
          </a:prstGeom>
        </p:spPr>
      </p:pic>
      <p:pic>
        <p:nvPicPr>
          <p:cNvPr id="13" name="Picture 12">
            <a:extLst>
              <a:ext uri="{FF2B5EF4-FFF2-40B4-BE49-F238E27FC236}">
                <a16:creationId xmlns:a16="http://schemas.microsoft.com/office/drawing/2014/main" id="{50C6F2F5-785B-4A5C-B0B9-1AA5C22F845D}"/>
              </a:ext>
            </a:extLst>
          </p:cNvPr>
          <p:cNvPicPr>
            <a:picLocks noChangeAspect="1"/>
          </p:cNvPicPr>
          <p:nvPr/>
        </p:nvPicPr>
        <p:blipFill>
          <a:blip r:embed="rId5"/>
          <a:stretch>
            <a:fillRect/>
          </a:stretch>
        </p:blipFill>
        <p:spPr>
          <a:xfrm>
            <a:off x="7010818" y="3806426"/>
            <a:ext cx="4738157" cy="630930"/>
          </a:xfrm>
          <a:prstGeom prst="rect">
            <a:avLst/>
          </a:prstGeom>
        </p:spPr>
      </p:pic>
    </p:spTree>
    <p:extLst>
      <p:ext uri="{BB962C8B-B14F-4D97-AF65-F5344CB8AC3E}">
        <p14:creationId xmlns:p14="http://schemas.microsoft.com/office/powerpoint/2010/main" val="2662476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434CE4-8431-4FE8-9666-26E7F89350D3}"/>
              </a:ext>
            </a:extLst>
          </p:cNvPr>
          <p:cNvSpPr>
            <a:spLocks noGrp="1"/>
          </p:cNvSpPr>
          <p:nvPr>
            <p:ph type="title"/>
          </p:nvPr>
        </p:nvSpPr>
        <p:spPr/>
        <p:txBody>
          <a:bodyPr/>
          <a:lstStyle/>
          <a:p>
            <a:r>
              <a:rPr lang="en-SG" dirty="0"/>
              <a:t>Conclusions</a:t>
            </a:r>
            <a:endParaRPr lang="en-GB" dirty="0"/>
          </a:p>
        </p:txBody>
      </p:sp>
      <p:sp>
        <p:nvSpPr>
          <p:cNvPr id="3" name="Content Placeholder 2">
            <a:extLst>
              <a:ext uri="{FF2B5EF4-FFF2-40B4-BE49-F238E27FC236}">
                <a16:creationId xmlns:a16="http://schemas.microsoft.com/office/drawing/2014/main" id="{21CDA08E-10A8-4E46-BA8E-276A39B5A327}"/>
              </a:ext>
            </a:extLst>
          </p:cNvPr>
          <p:cNvSpPr>
            <a:spLocks noGrp="1"/>
          </p:cNvSpPr>
          <p:nvPr>
            <p:ph idx="1"/>
          </p:nvPr>
        </p:nvSpPr>
        <p:spPr/>
        <p:txBody>
          <a:bodyPr>
            <a:normAutofit/>
          </a:bodyPr>
          <a:lstStyle/>
          <a:p>
            <a:r>
              <a:rPr lang="en-US" sz="2400" dirty="0"/>
              <a:t>Image generation is no easy feat, by any means. (I’m not a great artist)</a:t>
            </a:r>
          </a:p>
          <a:p>
            <a:r>
              <a:rPr lang="en-US" sz="2400" dirty="0"/>
              <a:t>GANS are a really fascinating part of machine learning</a:t>
            </a:r>
          </a:p>
          <a:p>
            <a:r>
              <a:rPr lang="en-US" sz="2400" dirty="0"/>
              <a:t>They make us rethink what is possible using math and quite frankly,</a:t>
            </a:r>
          </a:p>
          <a:p>
            <a:r>
              <a:rPr lang="en-US" sz="2400" dirty="0"/>
              <a:t>opens us to new possibilities</a:t>
            </a:r>
          </a:p>
          <a:p>
            <a:r>
              <a:rPr lang="en-US" sz="2400" dirty="0"/>
              <a:t>Neural networks may be incorporated into our lives right under our very noses</a:t>
            </a:r>
          </a:p>
        </p:txBody>
      </p:sp>
    </p:spTree>
    <p:extLst>
      <p:ext uri="{BB962C8B-B14F-4D97-AF65-F5344CB8AC3E}">
        <p14:creationId xmlns:p14="http://schemas.microsoft.com/office/powerpoint/2010/main" val="9963806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434CE4-8431-4FE8-9666-26E7F89350D3}"/>
              </a:ext>
            </a:extLst>
          </p:cNvPr>
          <p:cNvSpPr>
            <a:spLocks noGrp="1"/>
          </p:cNvSpPr>
          <p:nvPr>
            <p:ph type="title"/>
          </p:nvPr>
        </p:nvSpPr>
        <p:spPr/>
        <p:txBody>
          <a:bodyPr/>
          <a:lstStyle/>
          <a:p>
            <a:r>
              <a:rPr lang="en-SG" dirty="0"/>
              <a:t>References</a:t>
            </a:r>
            <a:endParaRPr lang="en-GB" dirty="0"/>
          </a:p>
        </p:txBody>
      </p:sp>
      <p:sp>
        <p:nvSpPr>
          <p:cNvPr id="3" name="Content Placeholder 2">
            <a:extLst>
              <a:ext uri="{FF2B5EF4-FFF2-40B4-BE49-F238E27FC236}">
                <a16:creationId xmlns:a16="http://schemas.microsoft.com/office/drawing/2014/main" id="{21CDA08E-10A8-4E46-BA8E-276A39B5A327}"/>
              </a:ext>
            </a:extLst>
          </p:cNvPr>
          <p:cNvSpPr>
            <a:spLocks noGrp="1"/>
          </p:cNvSpPr>
          <p:nvPr>
            <p:ph idx="1"/>
          </p:nvPr>
        </p:nvSpPr>
        <p:spPr/>
        <p:txBody>
          <a:bodyPr>
            <a:normAutofit/>
          </a:bodyPr>
          <a:lstStyle/>
          <a:p>
            <a:r>
              <a:rPr lang="en-GB" sz="2000" dirty="0">
                <a:hlinkClick r:id="rId2"/>
              </a:rPr>
              <a:t>https://machinelearningmastery.com/how-to-develop-a-generative-adversarial-network-for-a-cifar-10-small-object-photographs-from-scratch/</a:t>
            </a:r>
            <a:r>
              <a:rPr lang="en-GB" sz="2000" dirty="0"/>
              <a:t> </a:t>
            </a:r>
          </a:p>
          <a:p>
            <a:r>
              <a:rPr lang="en-GB" sz="2000" dirty="0">
                <a:hlinkClick r:id="rId3"/>
              </a:rPr>
              <a:t>https://machinelearningmastery.com/how-to-implement-the-inception-score-from-scratch-for-evaluating-generated-images/</a:t>
            </a:r>
            <a:r>
              <a:rPr lang="en-GB" sz="2000" dirty="0"/>
              <a:t> </a:t>
            </a:r>
          </a:p>
          <a:p>
            <a:r>
              <a:rPr lang="en-GB" sz="2000" dirty="0">
                <a:hlinkClick r:id="rId4"/>
              </a:rPr>
              <a:t>https://machinelearningmastery.com/how-to-implement-the-frechet-inception-distance-fid-from-scratch/</a:t>
            </a:r>
            <a:r>
              <a:rPr lang="en-GB" sz="2000" dirty="0"/>
              <a:t> </a:t>
            </a:r>
          </a:p>
          <a:p>
            <a:r>
              <a:rPr lang="en-GB" sz="2000" dirty="0">
                <a:hlinkClick r:id="rId5"/>
              </a:rPr>
              <a:t>https://towardsdatascience.com/gan-ways-to-improve-gan-performance-acf37f9f59b</a:t>
            </a:r>
            <a:r>
              <a:rPr lang="en-GB" sz="2000" dirty="0"/>
              <a:t> </a:t>
            </a:r>
          </a:p>
          <a:p>
            <a:r>
              <a:rPr lang="en-GB" sz="2000" dirty="0">
                <a:hlinkClick r:id="rId6"/>
              </a:rPr>
              <a:t>https://machinelearningmastery.com/how-to-train-stable-generative-adversarial-networks/</a:t>
            </a:r>
            <a:r>
              <a:rPr lang="en-GB" sz="2000" dirty="0"/>
              <a:t> </a:t>
            </a:r>
          </a:p>
        </p:txBody>
      </p:sp>
    </p:spTree>
    <p:extLst>
      <p:ext uri="{BB962C8B-B14F-4D97-AF65-F5344CB8AC3E}">
        <p14:creationId xmlns:p14="http://schemas.microsoft.com/office/powerpoint/2010/main" val="8984680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434CE4-8431-4FE8-9666-26E7F89350D3}"/>
              </a:ext>
            </a:extLst>
          </p:cNvPr>
          <p:cNvSpPr>
            <a:spLocks noGrp="1"/>
          </p:cNvSpPr>
          <p:nvPr>
            <p:ph type="title"/>
          </p:nvPr>
        </p:nvSpPr>
        <p:spPr/>
        <p:txBody>
          <a:bodyPr/>
          <a:lstStyle/>
          <a:p>
            <a:r>
              <a:rPr lang="en-SG" dirty="0"/>
              <a:t>Background Research – CIFAR-10 Dataset</a:t>
            </a:r>
            <a:endParaRPr lang="en-GB" dirty="0"/>
          </a:p>
        </p:txBody>
      </p:sp>
      <p:sp>
        <p:nvSpPr>
          <p:cNvPr id="3" name="Content Placeholder 2">
            <a:extLst>
              <a:ext uri="{FF2B5EF4-FFF2-40B4-BE49-F238E27FC236}">
                <a16:creationId xmlns:a16="http://schemas.microsoft.com/office/drawing/2014/main" id="{21CDA08E-10A8-4E46-BA8E-276A39B5A327}"/>
              </a:ext>
            </a:extLst>
          </p:cNvPr>
          <p:cNvSpPr>
            <a:spLocks noGrp="1"/>
          </p:cNvSpPr>
          <p:nvPr>
            <p:ph idx="1"/>
          </p:nvPr>
        </p:nvSpPr>
        <p:spPr>
          <a:xfrm>
            <a:off x="581191" y="2180497"/>
            <a:ext cx="7935487" cy="4209670"/>
          </a:xfrm>
        </p:spPr>
        <p:txBody>
          <a:bodyPr>
            <a:normAutofit/>
          </a:bodyPr>
          <a:lstStyle/>
          <a:p>
            <a:pPr marL="0" indent="0">
              <a:buNone/>
            </a:pPr>
            <a:r>
              <a:rPr lang="en-US" sz="2400" dirty="0"/>
              <a:t>CIFAR-10 is a dataset which comprises 60,000 32x32 coloured images in 10 classes/categories, with 6000 images per class. There are 50000 training images and 10000 test images in total (i.e. 5000 training and 1000 test images per class).</a:t>
            </a:r>
          </a:p>
          <a:p>
            <a:r>
              <a:rPr lang="en-US" sz="2400" dirty="0"/>
              <a:t>The classes are completely mutually exclusive. There is no overlap between automobiles and trucks. "Automobile" includes sedans, SUVs, things of that sort. "Truck" includes only big trucks. Neither includes pickup trucks.</a:t>
            </a:r>
          </a:p>
          <a:p>
            <a:r>
              <a:rPr lang="en-US" sz="2400" dirty="0"/>
              <a:t>This ensures that each class is isolated from the rest.</a:t>
            </a:r>
            <a:endParaRPr lang="en-GB" sz="2400" dirty="0"/>
          </a:p>
        </p:txBody>
      </p:sp>
      <p:sp>
        <p:nvSpPr>
          <p:cNvPr id="4" name="TextBox 3">
            <a:extLst>
              <a:ext uri="{FF2B5EF4-FFF2-40B4-BE49-F238E27FC236}">
                <a16:creationId xmlns:a16="http://schemas.microsoft.com/office/drawing/2014/main" id="{D24B8BDF-7F17-4FEB-874B-F76F9482F0BD}"/>
              </a:ext>
            </a:extLst>
          </p:cNvPr>
          <p:cNvSpPr txBox="1"/>
          <p:nvPr/>
        </p:nvSpPr>
        <p:spPr>
          <a:xfrm>
            <a:off x="9377916" y="2591182"/>
            <a:ext cx="2105247" cy="3388300"/>
          </a:xfrm>
          <a:prstGeom prst="rect">
            <a:avLst/>
          </a:prstGeom>
          <a:noFill/>
        </p:spPr>
        <p:txBody>
          <a:bodyPr wrap="square" rtlCol="0">
            <a:spAutoFit/>
          </a:bodyPr>
          <a:lstStyle/>
          <a:p>
            <a:pPr marL="342900" indent="-342900">
              <a:lnSpc>
                <a:spcPct val="120000"/>
              </a:lnSpc>
              <a:buFont typeface="+mj-lt"/>
              <a:buAutoNum type="arabicPeriod"/>
            </a:pPr>
            <a:r>
              <a:rPr lang="en-US" sz="1800" dirty="0"/>
              <a:t>airplane</a:t>
            </a:r>
          </a:p>
          <a:p>
            <a:pPr marL="342900" indent="-342900">
              <a:lnSpc>
                <a:spcPct val="120000"/>
              </a:lnSpc>
              <a:buFont typeface="+mj-lt"/>
              <a:buAutoNum type="arabicPeriod"/>
            </a:pPr>
            <a:r>
              <a:rPr lang="en-US" sz="1800" dirty="0"/>
              <a:t>automobile</a:t>
            </a:r>
          </a:p>
          <a:p>
            <a:pPr marL="342900" indent="-342900">
              <a:lnSpc>
                <a:spcPct val="120000"/>
              </a:lnSpc>
              <a:buFont typeface="+mj-lt"/>
              <a:buAutoNum type="arabicPeriod"/>
            </a:pPr>
            <a:r>
              <a:rPr lang="en-US" sz="1800" dirty="0"/>
              <a:t>bird</a:t>
            </a:r>
          </a:p>
          <a:p>
            <a:pPr marL="342900" indent="-342900">
              <a:lnSpc>
                <a:spcPct val="120000"/>
              </a:lnSpc>
              <a:buFont typeface="+mj-lt"/>
              <a:buAutoNum type="arabicPeriod"/>
            </a:pPr>
            <a:r>
              <a:rPr lang="en-US" sz="1800" dirty="0"/>
              <a:t>cat</a:t>
            </a:r>
          </a:p>
          <a:p>
            <a:pPr marL="342900" indent="-342900">
              <a:lnSpc>
                <a:spcPct val="120000"/>
              </a:lnSpc>
              <a:buFont typeface="+mj-lt"/>
              <a:buAutoNum type="arabicPeriod"/>
            </a:pPr>
            <a:r>
              <a:rPr lang="en-US" sz="1800" dirty="0"/>
              <a:t>deer</a:t>
            </a:r>
          </a:p>
          <a:p>
            <a:pPr marL="342900" indent="-342900">
              <a:lnSpc>
                <a:spcPct val="120000"/>
              </a:lnSpc>
              <a:buFont typeface="+mj-lt"/>
              <a:buAutoNum type="arabicPeriod"/>
            </a:pPr>
            <a:r>
              <a:rPr lang="en-US" sz="1800" dirty="0"/>
              <a:t>dog</a:t>
            </a:r>
          </a:p>
          <a:p>
            <a:pPr marL="342900" indent="-342900">
              <a:lnSpc>
                <a:spcPct val="120000"/>
              </a:lnSpc>
              <a:buFont typeface="+mj-lt"/>
              <a:buAutoNum type="arabicPeriod"/>
            </a:pPr>
            <a:r>
              <a:rPr lang="en-US" sz="1800" dirty="0"/>
              <a:t>frog</a:t>
            </a:r>
          </a:p>
          <a:p>
            <a:pPr marL="342900" indent="-342900">
              <a:lnSpc>
                <a:spcPct val="120000"/>
              </a:lnSpc>
              <a:buFont typeface="+mj-lt"/>
              <a:buAutoNum type="arabicPeriod"/>
            </a:pPr>
            <a:r>
              <a:rPr lang="en-US" sz="1800" dirty="0"/>
              <a:t>horse</a:t>
            </a:r>
          </a:p>
          <a:p>
            <a:pPr marL="342900" indent="-342900">
              <a:lnSpc>
                <a:spcPct val="120000"/>
              </a:lnSpc>
              <a:buFont typeface="+mj-lt"/>
              <a:buAutoNum type="arabicPeriod"/>
            </a:pPr>
            <a:r>
              <a:rPr lang="en-US" sz="1800" dirty="0"/>
              <a:t>ship</a:t>
            </a:r>
          </a:p>
          <a:p>
            <a:pPr marL="342900" indent="-342900">
              <a:lnSpc>
                <a:spcPct val="120000"/>
              </a:lnSpc>
              <a:buFont typeface="+mj-lt"/>
              <a:buAutoNum type="arabicPeriod"/>
            </a:pPr>
            <a:r>
              <a:rPr lang="en-US" sz="1800" dirty="0"/>
              <a:t>truck</a:t>
            </a:r>
          </a:p>
        </p:txBody>
      </p:sp>
    </p:spTree>
    <p:extLst>
      <p:ext uri="{BB962C8B-B14F-4D97-AF65-F5344CB8AC3E}">
        <p14:creationId xmlns:p14="http://schemas.microsoft.com/office/powerpoint/2010/main" val="2115059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434CE4-8431-4FE8-9666-26E7F89350D3}"/>
              </a:ext>
            </a:extLst>
          </p:cNvPr>
          <p:cNvSpPr>
            <a:spLocks noGrp="1"/>
          </p:cNvSpPr>
          <p:nvPr>
            <p:ph type="title"/>
          </p:nvPr>
        </p:nvSpPr>
        <p:spPr/>
        <p:txBody>
          <a:bodyPr/>
          <a:lstStyle/>
          <a:p>
            <a:r>
              <a:rPr lang="en-SG" dirty="0"/>
              <a:t>Background Research – GANs</a:t>
            </a:r>
            <a:endParaRPr lang="en-GB" dirty="0"/>
          </a:p>
        </p:txBody>
      </p:sp>
      <p:sp>
        <p:nvSpPr>
          <p:cNvPr id="3" name="Content Placeholder 2">
            <a:extLst>
              <a:ext uri="{FF2B5EF4-FFF2-40B4-BE49-F238E27FC236}">
                <a16:creationId xmlns:a16="http://schemas.microsoft.com/office/drawing/2014/main" id="{21CDA08E-10A8-4E46-BA8E-276A39B5A327}"/>
              </a:ext>
            </a:extLst>
          </p:cNvPr>
          <p:cNvSpPr>
            <a:spLocks noGrp="1"/>
          </p:cNvSpPr>
          <p:nvPr>
            <p:ph idx="1"/>
          </p:nvPr>
        </p:nvSpPr>
        <p:spPr>
          <a:xfrm>
            <a:off x="581192" y="2180496"/>
            <a:ext cx="11029615" cy="4369160"/>
          </a:xfrm>
        </p:spPr>
        <p:txBody>
          <a:bodyPr/>
          <a:lstStyle/>
          <a:p>
            <a:r>
              <a:rPr lang="en-SG" dirty="0"/>
              <a:t>Since this is an image generation problem, GANs come to mind. Specifically, non-style-transfer GANs (like </a:t>
            </a:r>
            <a:r>
              <a:rPr lang="en-SG" dirty="0" err="1"/>
              <a:t>CycleGAN</a:t>
            </a:r>
            <a:r>
              <a:rPr lang="en-SG" dirty="0"/>
              <a:t>/</a:t>
            </a:r>
            <a:r>
              <a:rPr lang="en-SG" dirty="0" err="1"/>
              <a:t>StyleGAN</a:t>
            </a:r>
            <a:r>
              <a:rPr lang="en-SG" dirty="0"/>
              <a:t>).</a:t>
            </a:r>
          </a:p>
          <a:p>
            <a:r>
              <a:rPr lang="en-SG" dirty="0"/>
              <a:t>Therefore, some candidate GANs include vanilla DCGAN, Conditional DCGAN and WGAN.</a:t>
            </a:r>
          </a:p>
          <a:p>
            <a:r>
              <a:rPr lang="en-SG" dirty="0"/>
              <a:t>All these GANs make use of some convolutional neural network (CNN) for both the generator and discriminator.</a:t>
            </a:r>
          </a:p>
          <a:p>
            <a:r>
              <a:rPr lang="en-SG" dirty="0"/>
              <a:t>Conditional GAN takes an additional feature, which is the desire category of the image.</a:t>
            </a:r>
          </a:p>
          <a:p>
            <a:r>
              <a:rPr lang="en-SG" dirty="0"/>
              <a:t>WGAN uses a specific loss function, known as the Wasserstein Loss function (W in WGAN).</a:t>
            </a:r>
          </a:p>
          <a:p>
            <a:r>
              <a:rPr lang="en-SG" dirty="0"/>
              <a:t>I decided to start with DCGAN and then try out CDCGAN and WGAN if I had time. Unfortunately, I did not have time to try them out</a:t>
            </a:r>
          </a:p>
          <a:p>
            <a:r>
              <a:rPr lang="en-SG" dirty="0"/>
              <a:t>I tried using DCGAN on the entire CIFAR-10 dataset at once. The results were completely unrecognizable.</a:t>
            </a:r>
          </a:p>
          <a:p>
            <a:r>
              <a:rPr lang="en-SG" dirty="0"/>
              <a:t>Thus, I partitioned the dataset by class in hope of generating better quality images.</a:t>
            </a:r>
          </a:p>
        </p:txBody>
      </p:sp>
    </p:spTree>
    <p:extLst>
      <p:ext uri="{BB962C8B-B14F-4D97-AF65-F5344CB8AC3E}">
        <p14:creationId xmlns:p14="http://schemas.microsoft.com/office/powerpoint/2010/main" val="41010254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9175732C-A509-470D-9836-76E48191BC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2434CE4-8431-4FE8-9666-26E7F89350D3}"/>
              </a:ext>
            </a:extLst>
          </p:cNvPr>
          <p:cNvSpPr>
            <a:spLocks noGrp="1"/>
          </p:cNvSpPr>
          <p:nvPr>
            <p:ph type="title"/>
          </p:nvPr>
        </p:nvSpPr>
        <p:spPr>
          <a:xfrm>
            <a:off x="584202" y="702156"/>
            <a:ext cx="7225075" cy="1013800"/>
          </a:xfrm>
        </p:spPr>
        <p:txBody>
          <a:bodyPr>
            <a:normAutofit/>
          </a:bodyPr>
          <a:lstStyle/>
          <a:p>
            <a:r>
              <a:rPr lang="en-SG">
                <a:solidFill>
                  <a:schemeClr val="accent1"/>
                </a:solidFill>
              </a:rPr>
              <a:t>EDA</a:t>
            </a:r>
            <a:endParaRPr lang="en-GB">
              <a:solidFill>
                <a:schemeClr val="accent1"/>
              </a:solidFill>
            </a:endParaRPr>
          </a:p>
        </p:txBody>
      </p:sp>
      <p:grpSp>
        <p:nvGrpSpPr>
          <p:cNvPr id="14" name="Group 13">
            <a:extLst>
              <a:ext uri="{FF2B5EF4-FFF2-40B4-BE49-F238E27FC236}">
                <a16:creationId xmlns:a16="http://schemas.microsoft.com/office/drawing/2014/main" id="{376D5795-E463-41B9-85D2-473EE0A46B3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15" name="Rectangle 14">
              <a:extLst>
                <a:ext uri="{FF2B5EF4-FFF2-40B4-BE49-F238E27FC236}">
                  <a16:creationId xmlns:a16="http://schemas.microsoft.com/office/drawing/2014/main" id="{9CF27612-C535-4D0C-9EAE-87F74C97B6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B8BFEC1B-A380-4A69-AC71-88399B644F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16">
              <a:extLst>
                <a:ext uri="{FF2B5EF4-FFF2-40B4-BE49-F238E27FC236}">
                  <a16:creationId xmlns:a16="http://schemas.microsoft.com/office/drawing/2014/main" id="{689AB692-3273-4D6B-8AA7-674073E958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
        <p:nvSpPr>
          <p:cNvPr id="3" name="Content Placeholder 2">
            <a:extLst>
              <a:ext uri="{FF2B5EF4-FFF2-40B4-BE49-F238E27FC236}">
                <a16:creationId xmlns:a16="http://schemas.microsoft.com/office/drawing/2014/main" id="{21CDA08E-10A8-4E46-BA8E-276A39B5A327}"/>
              </a:ext>
            </a:extLst>
          </p:cNvPr>
          <p:cNvSpPr>
            <a:spLocks noGrp="1"/>
          </p:cNvSpPr>
          <p:nvPr>
            <p:ph idx="1"/>
          </p:nvPr>
        </p:nvSpPr>
        <p:spPr>
          <a:xfrm>
            <a:off x="646701" y="2024124"/>
            <a:ext cx="7011410" cy="3962266"/>
          </a:xfrm>
        </p:spPr>
        <p:txBody>
          <a:bodyPr>
            <a:normAutofit/>
          </a:bodyPr>
          <a:lstStyle/>
          <a:p>
            <a:r>
              <a:rPr lang="en-SG" dirty="0"/>
              <a:t>To begin, I conducted simple exploratory data analysis to ensure the data was indeed as it stated</a:t>
            </a:r>
          </a:p>
          <a:p>
            <a:r>
              <a:rPr lang="en-SG" dirty="0"/>
              <a:t>The classes were balanced with 6000 images from each</a:t>
            </a:r>
          </a:p>
          <a:p>
            <a:r>
              <a:rPr lang="en-GB" dirty="0"/>
              <a:t>The images were an assortment of cats, dogs, cars, etc.</a:t>
            </a:r>
          </a:p>
          <a:p>
            <a:r>
              <a:rPr lang="en-GB" dirty="0"/>
              <a:t>They ranged from poor quality (absolutely weird) to clearly represented</a:t>
            </a:r>
          </a:p>
          <a:p>
            <a:r>
              <a:rPr lang="en-GB" dirty="0"/>
              <a:t>This indicated that I had to perform some data cleaning prior to training the GAN models</a:t>
            </a:r>
          </a:p>
        </p:txBody>
      </p:sp>
      <p:pic>
        <p:nvPicPr>
          <p:cNvPr id="5" name="Picture 4">
            <a:extLst>
              <a:ext uri="{FF2B5EF4-FFF2-40B4-BE49-F238E27FC236}">
                <a16:creationId xmlns:a16="http://schemas.microsoft.com/office/drawing/2014/main" id="{1F97B27B-0028-4377-BEC1-8A16F92AEE28}"/>
              </a:ext>
            </a:extLst>
          </p:cNvPr>
          <p:cNvPicPr>
            <a:picLocks noChangeAspect="1"/>
          </p:cNvPicPr>
          <p:nvPr/>
        </p:nvPicPr>
        <p:blipFill rotWithShape="1">
          <a:blip r:embed="rId2"/>
          <a:srcRect l="1389" r="1412" b="5"/>
          <a:stretch/>
        </p:blipFill>
        <p:spPr>
          <a:xfrm>
            <a:off x="8042147" y="776496"/>
            <a:ext cx="3472475" cy="2652504"/>
          </a:xfrm>
          <a:prstGeom prst="rect">
            <a:avLst/>
          </a:prstGeom>
        </p:spPr>
      </p:pic>
      <p:pic>
        <p:nvPicPr>
          <p:cNvPr id="7" name="Picture 6">
            <a:extLst>
              <a:ext uri="{FF2B5EF4-FFF2-40B4-BE49-F238E27FC236}">
                <a16:creationId xmlns:a16="http://schemas.microsoft.com/office/drawing/2014/main" id="{DDDAB5FE-5AB2-499F-86BB-F45B902CF47A}"/>
              </a:ext>
            </a:extLst>
          </p:cNvPr>
          <p:cNvPicPr>
            <a:picLocks noChangeAspect="1"/>
          </p:cNvPicPr>
          <p:nvPr/>
        </p:nvPicPr>
        <p:blipFill rotWithShape="1">
          <a:blip r:embed="rId3"/>
          <a:srcRect t="501" r="-2" b="4014"/>
          <a:stretch/>
        </p:blipFill>
        <p:spPr>
          <a:xfrm>
            <a:off x="8042590" y="3562063"/>
            <a:ext cx="3702877" cy="2828501"/>
          </a:xfrm>
          <a:prstGeom prst="rect">
            <a:avLst/>
          </a:prstGeom>
        </p:spPr>
      </p:pic>
    </p:spTree>
    <p:extLst>
      <p:ext uri="{BB962C8B-B14F-4D97-AF65-F5344CB8AC3E}">
        <p14:creationId xmlns:p14="http://schemas.microsoft.com/office/powerpoint/2010/main" val="25936100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434CE4-8431-4FE8-9666-26E7F89350D3}"/>
              </a:ext>
            </a:extLst>
          </p:cNvPr>
          <p:cNvSpPr>
            <a:spLocks noGrp="1"/>
          </p:cNvSpPr>
          <p:nvPr>
            <p:ph type="title"/>
          </p:nvPr>
        </p:nvSpPr>
        <p:spPr/>
        <p:txBody>
          <a:bodyPr/>
          <a:lstStyle/>
          <a:p>
            <a:r>
              <a:rPr lang="en-SG" dirty="0"/>
              <a:t>Defining GAN Components</a:t>
            </a:r>
            <a:endParaRPr lang="en-GB" dirty="0"/>
          </a:p>
        </p:txBody>
      </p:sp>
      <p:sp>
        <p:nvSpPr>
          <p:cNvPr id="3" name="Content Placeholder 2">
            <a:extLst>
              <a:ext uri="{FF2B5EF4-FFF2-40B4-BE49-F238E27FC236}">
                <a16:creationId xmlns:a16="http://schemas.microsoft.com/office/drawing/2014/main" id="{21CDA08E-10A8-4E46-BA8E-276A39B5A327}"/>
              </a:ext>
            </a:extLst>
          </p:cNvPr>
          <p:cNvSpPr>
            <a:spLocks noGrp="1"/>
          </p:cNvSpPr>
          <p:nvPr>
            <p:ph idx="1"/>
          </p:nvPr>
        </p:nvSpPr>
        <p:spPr>
          <a:xfrm>
            <a:off x="581193" y="1934195"/>
            <a:ext cx="6595784" cy="4620723"/>
          </a:xfrm>
        </p:spPr>
        <p:txBody>
          <a:bodyPr/>
          <a:lstStyle/>
          <a:p>
            <a:r>
              <a:rPr lang="en-SG" dirty="0"/>
              <a:t>First, I defined an abstract </a:t>
            </a:r>
            <a:r>
              <a:rPr lang="en-SG" dirty="0" err="1"/>
              <a:t>BaseGAN</a:t>
            </a:r>
            <a:r>
              <a:rPr lang="en-SG" dirty="0"/>
              <a:t> class which was supposed to support all 3 types of GANs (DCGAN, CDCGAN, WGAN)</a:t>
            </a:r>
          </a:p>
          <a:p>
            <a:r>
              <a:rPr lang="en-SG" dirty="0"/>
              <a:t>I then created two custom layers by inheriting </a:t>
            </a:r>
            <a:r>
              <a:rPr lang="en-SG" dirty="0" err="1"/>
              <a:t>tensorflow.keras.layers.Layer</a:t>
            </a:r>
            <a:endParaRPr lang="en-SG" dirty="0"/>
          </a:p>
          <a:p>
            <a:r>
              <a:rPr lang="en-SG" dirty="0"/>
              <a:t>These custom classes simply encapsulated the layers that are reused often in the discriminator and generator respectively</a:t>
            </a:r>
          </a:p>
          <a:p>
            <a:r>
              <a:rPr lang="en-GB" dirty="0"/>
              <a:t>The </a:t>
            </a:r>
            <a:r>
              <a:rPr lang="en-GB" dirty="0" err="1"/>
              <a:t>ConvBlock</a:t>
            </a:r>
            <a:r>
              <a:rPr lang="en-GB" dirty="0"/>
              <a:t> layer was used for downsampling and feature extraction in the discriminator</a:t>
            </a:r>
          </a:p>
          <a:p>
            <a:r>
              <a:rPr lang="en-GB" dirty="0"/>
              <a:t>The </a:t>
            </a:r>
            <a:r>
              <a:rPr lang="en-GB" dirty="0" err="1"/>
              <a:t>ConvTransposeBlock</a:t>
            </a:r>
            <a:r>
              <a:rPr lang="en-GB" dirty="0"/>
              <a:t> layer was used for upsampling and feature generation in the generator</a:t>
            </a:r>
          </a:p>
          <a:p>
            <a:r>
              <a:rPr lang="en-GB" dirty="0"/>
              <a:t>This architecture was inspired by VGG</a:t>
            </a:r>
          </a:p>
        </p:txBody>
      </p:sp>
      <p:pic>
        <p:nvPicPr>
          <p:cNvPr id="7" name="Picture 6">
            <a:extLst>
              <a:ext uri="{FF2B5EF4-FFF2-40B4-BE49-F238E27FC236}">
                <a16:creationId xmlns:a16="http://schemas.microsoft.com/office/drawing/2014/main" id="{0F5817E9-DE08-4D00-86F5-272EDA343338}"/>
              </a:ext>
            </a:extLst>
          </p:cNvPr>
          <p:cNvPicPr>
            <a:picLocks noChangeAspect="1"/>
          </p:cNvPicPr>
          <p:nvPr/>
        </p:nvPicPr>
        <p:blipFill>
          <a:blip r:embed="rId2"/>
          <a:stretch>
            <a:fillRect/>
          </a:stretch>
        </p:blipFill>
        <p:spPr>
          <a:xfrm>
            <a:off x="7437756" y="1934195"/>
            <a:ext cx="4300588" cy="1494805"/>
          </a:xfrm>
          <a:prstGeom prst="rect">
            <a:avLst/>
          </a:prstGeom>
        </p:spPr>
      </p:pic>
      <p:pic>
        <p:nvPicPr>
          <p:cNvPr id="9" name="Picture 8">
            <a:extLst>
              <a:ext uri="{FF2B5EF4-FFF2-40B4-BE49-F238E27FC236}">
                <a16:creationId xmlns:a16="http://schemas.microsoft.com/office/drawing/2014/main" id="{E4DC3DEC-C8AF-4D94-9134-5F53F5B423D8}"/>
              </a:ext>
            </a:extLst>
          </p:cNvPr>
          <p:cNvPicPr>
            <a:picLocks noChangeAspect="1"/>
          </p:cNvPicPr>
          <p:nvPr/>
        </p:nvPicPr>
        <p:blipFill rotWithShape="1">
          <a:blip r:embed="rId3"/>
          <a:srcRect r="32835"/>
          <a:stretch/>
        </p:blipFill>
        <p:spPr>
          <a:xfrm>
            <a:off x="7437756" y="3553908"/>
            <a:ext cx="4300588" cy="1439871"/>
          </a:xfrm>
          <a:prstGeom prst="rect">
            <a:avLst/>
          </a:prstGeom>
        </p:spPr>
      </p:pic>
      <p:pic>
        <p:nvPicPr>
          <p:cNvPr id="11" name="Picture 10">
            <a:extLst>
              <a:ext uri="{FF2B5EF4-FFF2-40B4-BE49-F238E27FC236}">
                <a16:creationId xmlns:a16="http://schemas.microsoft.com/office/drawing/2014/main" id="{2734B3A6-EAF1-4A7D-83E5-8A008048056E}"/>
              </a:ext>
            </a:extLst>
          </p:cNvPr>
          <p:cNvPicPr>
            <a:picLocks noChangeAspect="1"/>
          </p:cNvPicPr>
          <p:nvPr/>
        </p:nvPicPr>
        <p:blipFill>
          <a:blip r:embed="rId4"/>
          <a:stretch>
            <a:fillRect/>
          </a:stretch>
        </p:blipFill>
        <p:spPr>
          <a:xfrm>
            <a:off x="7437756" y="5142045"/>
            <a:ext cx="4300587" cy="1412873"/>
          </a:xfrm>
          <a:prstGeom prst="rect">
            <a:avLst/>
          </a:prstGeom>
        </p:spPr>
      </p:pic>
    </p:spTree>
    <p:extLst>
      <p:ext uri="{BB962C8B-B14F-4D97-AF65-F5344CB8AC3E}">
        <p14:creationId xmlns:p14="http://schemas.microsoft.com/office/powerpoint/2010/main" val="105663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434CE4-8431-4FE8-9666-26E7F89350D3}"/>
              </a:ext>
            </a:extLst>
          </p:cNvPr>
          <p:cNvSpPr>
            <a:spLocks noGrp="1"/>
          </p:cNvSpPr>
          <p:nvPr>
            <p:ph type="title"/>
          </p:nvPr>
        </p:nvSpPr>
        <p:spPr/>
        <p:txBody>
          <a:bodyPr/>
          <a:lstStyle/>
          <a:p>
            <a:r>
              <a:rPr lang="en-SG" dirty="0"/>
              <a:t>Defining GAN Components</a:t>
            </a:r>
            <a:endParaRPr lang="en-GB" dirty="0"/>
          </a:p>
        </p:txBody>
      </p:sp>
      <p:sp>
        <p:nvSpPr>
          <p:cNvPr id="3" name="Content Placeholder 2">
            <a:extLst>
              <a:ext uri="{FF2B5EF4-FFF2-40B4-BE49-F238E27FC236}">
                <a16:creationId xmlns:a16="http://schemas.microsoft.com/office/drawing/2014/main" id="{21CDA08E-10A8-4E46-BA8E-276A39B5A327}"/>
              </a:ext>
            </a:extLst>
          </p:cNvPr>
          <p:cNvSpPr>
            <a:spLocks noGrp="1"/>
          </p:cNvSpPr>
          <p:nvPr>
            <p:ph idx="1"/>
          </p:nvPr>
        </p:nvSpPr>
        <p:spPr>
          <a:xfrm>
            <a:off x="581193" y="2180496"/>
            <a:ext cx="5287980" cy="3678303"/>
          </a:xfrm>
        </p:spPr>
        <p:txBody>
          <a:bodyPr/>
          <a:lstStyle/>
          <a:p>
            <a:r>
              <a:rPr lang="en-SG" dirty="0"/>
              <a:t>Some other utility functions were also defined</a:t>
            </a:r>
            <a:r>
              <a:rPr lang="en-GB" dirty="0"/>
              <a:t>,</a:t>
            </a:r>
            <a:r>
              <a:rPr lang="en-SG" dirty="0"/>
              <a:t> such as:</a:t>
            </a:r>
          </a:p>
          <a:p>
            <a:pPr lvl="1"/>
            <a:r>
              <a:rPr lang="en-SG" dirty="0"/>
              <a:t>Data partitioning functions</a:t>
            </a:r>
          </a:p>
          <a:p>
            <a:pPr lvl="1"/>
            <a:r>
              <a:rPr lang="en-SG" dirty="0"/>
              <a:t>Image sharpening functions</a:t>
            </a:r>
          </a:p>
          <a:p>
            <a:pPr lvl="1"/>
            <a:r>
              <a:rPr lang="en-SG" dirty="0"/>
              <a:t>Pixel value normalisation functions</a:t>
            </a:r>
          </a:p>
          <a:p>
            <a:pPr lvl="1"/>
            <a:r>
              <a:rPr lang="en-GB" dirty="0"/>
              <a:t>Label smoothing function</a:t>
            </a:r>
          </a:p>
          <a:p>
            <a:pPr lvl="1"/>
            <a:r>
              <a:rPr lang="en-GB" dirty="0"/>
              <a:t>Image/GIF generation functions</a:t>
            </a:r>
          </a:p>
        </p:txBody>
      </p:sp>
      <p:pic>
        <p:nvPicPr>
          <p:cNvPr id="5" name="Picture 4">
            <a:extLst>
              <a:ext uri="{FF2B5EF4-FFF2-40B4-BE49-F238E27FC236}">
                <a16:creationId xmlns:a16="http://schemas.microsoft.com/office/drawing/2014/main" id="{56B366C3-E020-4CE3-993B-B5B5D7640A09}"/>
              </a:ext>
            </a:extLst>
          </p:cNvPr>
          <p:cNvPicPr>
            <a:picLocks noChangeAspect="1"/>
          </p:cNvPicPr>
          <p:nvPr/>
        </p:nvPicPr>
        <p:blipFill>
          <a:blip r:embed="rId2"/>
          <a:stretch>
            <a:fillRect/>
          </a:stretch>
        </p:blipFill>
        <p:spPr>
          <a:xfrm>
            <a:off x="6322826" y="2180496"/>
            <a:ext cx="5287981" cy="676466"/>
          </a:xfrm>
          <a:prstGeom prst="rect">
            <a:avLst/>
          </a:prstGeom>
        </p:spPr>
      </p:pic>
      <p:pic>
        <p:nvPicPr>
          <p:cNvPr id="7" name="Picture 6">
            <a:extLst>
              <a:ext uri="{FF2B5EF4-FFF2-40B4-BE49-F238E27FC236}">
                <a16:creationId xmlns:a16="http://schemas.microsoft.com/office/drawing/2014/main" id="{8C2C7C4C-0E46-40D0-B9E0-86EDA8639A64}"/>
              </a:ext>
            </a:extLst>
          </p:cNvPr>
          <p:cNvPicPr>
            <a:picLocks noChangeAspect="1"/>
          </p:cNvPicPr>
          <p:nvPr/>
        </p:nvPicPr>
        <p:blipFill>
          <a:blip r:embed="rId3"/>
          <a:stretch>
            <a:fillRect/>
          </a:stretch>
        </p:blipFill>
        <p:spPr>
          <a:xfrm>
            <a:off x="6322826" y="3090767"/>
            <a:ext cx="5569351" cy="676466"/>
          </a:xfrm>
          <a:prstGeom prst="rect">
            <a:avLst/>
          </a:prstGeom>
        </p:spPr>
      </p:pic>
      <p:pic>
        <p:nvPicPr>
          <p:cNvPr id="9" name="Picture 8">
            <a:extLst>
              <a:ext uri="{FF2B5EF4-FFF2-40B4-BE49-F238E27FC236}">
                <a16:creationId xmlns:a16="http://schemas.microsoft.com/office/drawing/2014/main" id="{041FC89A-FDEA-4CED-8CAC-4DE117C6A1B6}"/>
              </a:ext>
            </a:extLst>
          </p:cNvPr>
          <p:cNvPicPr>
            <a:picLocks noChangeAspect="1"/>
          </p:cNvPicPr>
          <p:nvPr/>
        </p:nvPicPr>
        <p:blipFill>
          <a:blip r:embed="rId4"/>
          <a:stretch>
            <a:fillRect/>
          </a:stretch>
        </p:blipFill>
        <p:spPr>
          <a:xfrm>
            <a:off x="6322826" y="3897749"/>
            <a:ext cx="4278266" cy="1609645"/>
          </a:xfrm>
          <a:prstGeom prst="rect">
            <a:avLst/>
          </a:prstGeom>
        </p:spPr>
      </p:pic>
      <p:pic>
        <p:nvPicPr>
          <p:cNvPr id="11" name="Picture 10">
            <a:extLst>
              <a:ext uri="{FF2B5EF4-FFF2-40B4-BE49-F238E27FC236}">
                <a16:creationId xmlns:a16="http://schemas.microsoft.com/office/drawing/2014/main" id="{378CE4E1-3544-43F7-BBAE-6F62F4A1896C}"/>
              </a:ext>
            </a:extLst>
          </p:cNvPr>
          <p:cNvPicPr>
            <a:picLocks noChangeAspect="1"/>
          </p:cNvPicPr>
          <p:nvPr/>
        </p:nvPicPr>
        <p:blipFill>
          <a:blip r:embed="rId5"/>
          <a:stretch>
            <a:fillRect/>
          </a:stretch>
        </p:blipFill>
        <p:spPr>
          <a:xfrm>
            <a:off x="6322827" y="5694259"/>
            <a:ext cx="5287980" cy="923170"/>
          </a:xfrm>
          <a:prstGeom prst="rect">
            <a:avLst/>
          </a:prstGeom>
        </p:spPr>
      </p:pic>
    </p:spTree>
    <p:extLst>
      <p:ext uri="{BB962C8B-B14F-4D97-AF65-F5344CB8AC3E}">
        <p14:creationId xmlns:p14="http://schemas.microsoft.com/office/powerpoint/2010/main" val="25439451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434CE4-8431-4FE8-9666-26E7F89350D3}"/>
              </a:ext>
            </a:extLst>
          </p:cNvPr>
          <p:cNvSpPr>
            <a:spLocks noGrp="1"/>
          </p:cNvSpPr>
          <p:nvPr>
            <p:ph type="title"/>
          </p:nvPr>
        </p:nvSpPr>
        <p:spPr/>
        <p:txBody>
          <a:bodyPr/>
          <a:lstStyle/>
          <a:p>
            <a:r>
              <a:rPr lang="en-SG" dirty="0"/>
              <a:t>Gan Training – Image Selection</a:t>
            </a:r>
            <a:endParaRPr lang="en-GB" dirty="0"/>
          </a:p>
        </p:txBody>
      </p:sp>
      <p:sp>
        <p:nvSpPr>
          <p:cNvPr id="3" name="Content Placeholder 2">
            <a:extLst>
              <a:ext uri="{FF2B5EF4-FFF2-40B4-BE49-F238E27FC236}">
                <a16:creationId xmlns:a16="http://schemas.microsoft.com/office/drawing/2014/main" id="{21CDA08E-10A8-4E46-BA8E-276A39B5A327}"/>
              </a:ext>
            </a:extLst>
          </p:cNvPr>
          <p:cNvSpPr>
            <a:spLocks noGrp="1"/>
          </p:cNvSpPr>
          <p:nvPr>
            <p:ph idx="1"/>
          </p:nvPr>
        </p:nvSpPr>
        <p:spPr>
          <a:xfrm>
            <a:off x="448159" y="1892595"/>
            <a:ext cx="5103628" cy="4635795"/>
          </a:xfrm>
        </p:spPr>
        <p:txBody>
          <a:bodyPr/>
          <a:lstStyle/>
          <a:p>
            <a:r>
              <a:rPr lang="en-SG" dirty="0"/>
              <a:t>Before training any GAN models, I performed very simplistic image selection in an effort to keep only the best quality images for the GANs to learn from</a:t>
            </a:r>
          </a:p>
          <a:p>
            <a:r>
              <a:rPr lang="en-SG" dirty="0"/>
              <a:t>That is the responsibility of the function </a:t>
            </a:r>
            <a:r>
              <a:rPr lang="en-SG" dirty="0" err="1"/>
              <a:t>sub_partition_data</a:t>
            </a:r>
            <a:endParaRPr lang="en-SG" dirty="0"/>
          </a:p>
          <a:p>
            <a:r>
              <a:rPr lang="en-SG" dirty="0"/>
              <a:t>Firstly, the images are flattened (32x32x3 &gt; 3072) </a:t>
            </a:r>
          </a:p>
          <a:p>
            <a:r>
              <a:rPr lang="en-SG" dirty="0"/>
              <a:t>Next, PCA was applied to the flattened images to reduce the feature space (</a:t>
            </a:r>
            <a:r>
              <a:rPr lang="en-SG" dirty="0" err="1"/>
              <a:t>n_components</a:t>
            </a:r>
            <a:r>
              <a:rPr lang="en-SG" dirty="0"/>
              <a:t>=10)</a:t>
            </a:r>
          </a:p>
          <a:p>
            <a:r>
              <a:rPr lang="en-SG" dirty="0"/>
              <a:t>Next, K-means clustering algorithm was used to cluster “similar” images together</a:t>
            </a:r>
          </a:p>
          <a:p>
            <a:r>
              <a:rPr lang="en-GB" dirty="0"/>
              <a:t>Finally, I would look at the clusters and see which ones were of acceptable quality</a:t>
            </a:r>
          </a:p>
        </p:txBody>
      </p:sp>
      <p:pic>
        <p:nvPicPr>
          <p:cNvPr id="5" name="Picture 4">
            <a:extLst>
              <a:ext uri="{FF2B5EF4-FFF2-40B4-BE49-F238E27FC236}">
                <a16:creationId xmlns:a16="http://schemas.microsoft.com/office/drawing/2014/main" id="{90023303-98A7-440C-9B49-B87618AA0DC8}"/>
              </a:ext>
            </a:extLst>
          </p:cNvPr>
          <p:cNvPicPr>
            <a:picLocks noChangeAspect="1"/>
          </p:cNvPicPr>
          <p:nvPr/>
        </p:nvPicPr>
        <p:blipFill>
          <a:blip r:embed="rId2"/>
          <a:stretch>
            <a:fillRect/>
          </a:stretch>
        </p:blipFill>
        <p:spPr>
          <a:xfrm>
            <a:off x="5650580" y="1892595"/>
            <a:ext cx="6093261" cy="4635795"/>
          </a:xfrm>
          <a:prstGeom prst="rect">
            <a:avLst/>
          </a:prstGeom>
        </p:spPr>
      </p:pic>
    </p:spTree>
    <p:extLst>
      <p:ext uri="{BB962C8B-B14F-4D97-AF65-F5344CB8AC3E}">
        <p14:creationId xmlns:p14="http://schemas.microsoft.com/office/powerpoint/2010/main" val="25552349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434CE4-8431-4FE8-9666-26E7F89350D3}"/>
              </a:ext>
            </a:extLst>
          </p:cNvPr>
          <p:cNvSpPr>
            <a:spLocks noGrp="1"/>
          </p:cNvSpPr>
          <p:nvPr>
            <p:ph type="title"/>
          </p:nvPr>
        </p:nvSpPr>
        <p:spPr/>
        <p:txBody>
          <a:bodyPr/>
          <a:lstStyle/>
          <a:p>
            <a:r>
              <a:rPr lang="en-SG" dirty="0"/>
              <a:t>GAN Training – Feature Engineering</a:t>
            </a:r>
            <a:endParaRPr lang="en-GB" dirty="0"/>
          </a:p>
        </p:txBody>
      </p:sp>
      <p:sp>
        <p:nvSpPr>
          <p:cNvPr id="3" name="Content Placeholder 2">
            <a:extLst>
              <a:ext uri="{FF2B5EF4-FFF2-40B4-BE49-F238E27FC236}">
                <a16:creationId xmlns:a16="http://schemas.microsoft.com/office/drawing/2014/main" id="{21CDA08E-10A8-4E46-BA8E-276A39B5A327}"/>
              </a:ext>
            </a:extLst>
          </p:cNvPr>
          <p:cNvSpPr>
            <a:spLocks noGrp="1"/>
          </p:cNvSpPr>
          <p:nvPr>
            <p:ph idx="1"/>
          </p:nvPr>
        </p:nvSpPr>
        <p:spPr>
          <a:xfrm>
            <a:off x="445173" y="2068272"/>
            <a:ext cx="6040688" cy="4364426"/>
          </a:xfrm>
        </p:spPr>
        <p:txBody>
          <a:bodyPr/>
          <a:lstStyle/>
          <a:p>
            <a:r>
              <a:rPr lang="en-SG" dirty="0"/>
              <a:t>After performing image (sample) selection, each DCGAN was programmed to perform feature engineering before training the internal networks</a:t>
            </a:r>
          </a:p>
          <a:p>
            <a:r>
              <a:rPr lang="en-GB" dirty="0"/>
              <a:t>First, data of the selected clusters from the specified class are loaded</a:t>
            </a:r>
          </a:p>
          <a:p>
            <a:r>
              <a:rPr lang="en-GB" dirty="0"/>
              <a:t>They are then sharpened as the original quality of the images is quite low</a:t>
            </a:r>
          </a:p>
          <a:p>
            <a:r>
              <a:rPr lang="en-GB" dirty="0"/>
              <a:t>The pixel values are then “squeezed” into the range [-1, 1]</a:t>
            </a:r>
          </a:p>
          <a:p>
            <a:r>
              <a:rPr lang="en-GB" dirty="0"/>
              <a:t>Afterwards, the pre-processed images are fed into a data generator which randomly shifts, flips and rotates the images</a:t>
            </a:r>
          </a:p>
        </p:txBody>
      </p:sp>
      <p:pic>
        <p:nvPicPr>
          <p:cNvPr id="5" name="Picture 4">
            <a:extLst>
              <a:ext uri="{FF2B5EF4-FFF2-40B4-BE49-F238E27FC236}">
                <a16:creationId xmlns:a16="http://schemas.microsoft.com/office/drawing/2014/main" id="{1F93C7B6-3683-495E-A887-9A0BDCFE5D91}"/>
              </a:ext>
            </a:extLst>
          </p:cNvPr>
          <p:cNvPicPr>
            <a:picLocks noChangeAspect="1"/>
          </p:cNvPicPr>
          <p:nvPr/>
        </p:nvPicPr>
        <p:blipFill>
          <a:blip r:embed="rId2"/>
          <a:stretch>
            <a:fillRect/>
          </a:stretch>
        </p:blipFill>
        <p:spPr>
          <a:xfrm>
            <a:off x="6714701" y="2712743"/>
            <a:ext cx="5032126" cy="2429302"/>
          </a:xfrm>
          <a:prstGeom prst="rect">
            <a:avLst/>
          </a:prstGeom>
        </p:spPr>
      </p:pic>
    </p:spTree>
    <p:extLst>
      <p:ext uri="{BB962C8B-B14F-4D97-AF65-F5344CB8AC3E}">
        <p14:creationId xmlns:p14="http://schemas.microsoft.com/office/powerpoint/2010/main" val="24217672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434CE4-8431-4FE8-9666-26E7F89350D3}"/>
              </a:ext>
            </a:extLst>
          </p:cNvPr>
          <p:cNvSpPr>
            <a:spLocks noGrp="1"/>
          </p:cNvSpPr>
          <p:nvPr>
            <p:ph type="title"/>
          </p:nvPr>
        </p:nvSpPr>
        <p:spPr/>
        <p:txBody>
          <a:bodyPr/>
          <a:lstStyle/>
          <a:p>
            <a:r>
              <a:rPr lang="en-SG" dirty="0"/>
              <a:t>Gan Training – Generator Architecture</a:t>
            </a:r>
            <a:endParaRPr lang="en-GB" dirty="0"/>
          </a:p>
        </p:txBody>
      </p:sp>
      <p:pic>
        <p:nvPicPr>
          <p:cNvPr id="7" name="Picture 6">
            <a:extLst>
              <a:ext uri="{FF2B5EF4-FFF2-40B4-BE49-F238E27FC236}">
                <a16:creationId xmlns:a16="http://schemas.microsoft.com/office/drawing/2014/main" id="{0B54B03A-F3ED-490F-BBEC-A21A88C06FF8}"/>
              </a:ext>
            </a:extLst>
          </p:cNvPr>
          <p:cNvPicPr>
            <a:picLocks noChangeAspect="1"/>
          </p:cNvPicPr>
          <p:nvPr/>
        </p:nvPicPr>
        <p:blipFill rotWithShape="1">
          <a:blip r:embed="rId2"/>
          <a:srcRect t="83524" r="60156" b="3615"/>
          <a:stretch/>
        </p:blipFill>
        <p:spPr>
          <a:xfrm>
            <a:off x="8919414" y="6013850"/>
            <a:ext cx="2691394" cy="846301"/>
          </a:xfrm>
          <a:prstGeom prst="rect">
            <a:avLst/>
          </a:prstGeom>
        </p:spPr>
      </p:pic>
      <p:pic>
        <p:nvPicPr>
          <p:cNvPr id="13" name="Picture 12" descr="Diagram, table&#10;&#10;Description automatically generated">
            <a:extLst>
              <a:ext uri="{FF2B5EF4-FFF2-40B4-BE49-F238E27FC236}">
                <a16:creationId xmlns:a16="http://schemas.microsoft.com/office/drawing/2014/main" id="{3900EE01-75BD-4945-8FEE-E02B94C175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81904" y="1898489"/>
            <a:ext cx="3236964" cy="4115361"/>
          </a:xfrm>
          <a:prstGeom prst="rect">
            <a:avLst/>
          </a:prstGeom>
        </p:spPr>
      </p:pic>
      <p:sp>
        <p:nvSpPr>
          <p:cNvPr id="14" name="Content Placeholder 2">
            <a:extLst>
              <a:ext uri="{FF2B5EF4-FFF2-40B4-BE49-F238E27FC236}">
                <a16:creationId xmlns:a16="http://schemas.microsoft.com/office/drawing/2014/main" id="{A8EE4C05-C485-469B-A9A0-30557C58ACDD}"/>
              </a:ext>
            </a:extLst>
          </p:cNvPr>
          <p:cNvSpPr txBox="1">
            <a:spLocks/>
          </p:cNvSpPr>
          <p:nvPr/>
        </p:nvSpPr>
        <p:spPr>
          <a:xfrm>
            <a:off x="473132" y="2044518"/>
            <a:ext cx="7788366" cy="4392482"/>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SG" dirty="0"/>
              <a:t>I checked the model architectures of the generator and discriminator to make sure they were sound</a:t>
            </a:r>
          </a:p>
          <a:p>
            <a:r>
              <a:rPr lang="en-SG" dirty="0"/>
              <a:t>The generator takes in a random latent vector of shape (100,), followed by a dense layer of size 4x4x128 = 2048</a:t>
            </a:r>
          </a:p>
          <a:p>
            <a:r>
              <a:rPr lang="en-SG" dirty="0"/>
              <a:t>The following layers </a:t>
            </a:r>
            <a:r>
              <a:rPr lang="en-SG" dirty="0" err="1"/>
              <a:t>upsample</a:t>
            </a:r>
            <a:r>
              <a:rPr lang="en-SG" dirty="0"/>
              <a:t> the data and generate features using </a:t>
            </a:r>
            <a:r>
              <a:rPr lang="en-SG" dirty="0" err="1"/>
              <a:t>ConvTransposeBlocks</a:t>
            </a:r>
            <a:r>
              <a:rPr lang="en-SG" dirty="0"/>
              <a:t>, with each doubling the dimensions (height and width) of the image (4x4 &gt; 8x8 &gt; 16x16 &gt; 32x32)</a:t>
            </a:r>
          </a:p>
          <a:p>
            <a:r>
              <a:rPr lang="en-SG" dirty="0"/>
              <a:t>One dropout layer (not really necessary) to reduce overfitting</a:t>
            </a:r>
          </a:p>
          <a:p>
            <a:r>
              <a:rPr lang="en-GB" dirty="0"/>
              <a:t>Finally, a 2D convolutional layer which has 3 channels (RGB)</a:t>
            </a:r>
          </a:p>
          <a:p>
            <a:r>
              <a:rPr lang="en-GB" dirty="0"/>
              <a:t>There are ~1, 000, 000 trainable parameters, which is not that much as the architecture is almost fully convolutional</a:t>
            </a:r>
          </a:p>
        </p:txBody>
      </p:sp>
    </p:spTree>
    <p:extLst>
      <p:ext uri="{BB962C8B-B14F-4D97-AF65-F5344CB8AC3E}">
        <p14:creationId xmlns:p14="http://schemas.microsoft.com/office/powerpoint/2010/main" val="2053814744"/>
      </p:ext>
    </p:extLst>
  </p:cSld>
  <p:clrMapOvr>
    <a:masterClrMapping/>
  </p:clrMapOvr>
</p:sld>
</file>

<file path=ppt/theme/theme1.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4D1434"/>
      </a:accent1>
      <a:accent2>
        <a:srgbClr val="903163"/>
      </a:accent2>
      <a:accent3>
        <a:srgbClr val="B2324B"/>
      </a:accent3>
      <a:accent4>
        <a:srgbClr val="969FA7"/>
      </a:accent4>
      <a:accent5>
        <a:srgbClr val="66B1CE"/>
      </a:accent5>
      <a:accent6>
        <a:srgbClr val="40619D"/>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C21699FF-00E4-43C8-BBCC-D7E5536C3717}"/>
    </a:ext>
  </a:extLst>
</a:theme>
</file>

<file path=docProps/app.xml><?xml version="1.0" encoding="utf-8"?>
<Properties xmlns="http://schemas.openxmlformats.org/officeDocument/2006/extended-properties" xmlns:vt="http://schemas.openxmlformats.org/officeDocument/2006/docPropsVTypes">
  <Template>TM03457464[[fn=Dividend]]</Template>
  <TotalTime>220</TotalTime>
  <Words>1566</Words>
  <Application>Microsoft Office PowerPoint</Application>
  <PresentationFormat>Widescreen</PresentationFormat>
  <Paragraphs>130</Paragraphs>
  <Slides>18</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18</vt:i4>
      </vt:variant>
    </vt:vector>
  </HeadingPairs>
  <TitlesOfParts>
    <vt:vector size="21" baseType="lpstr">
      <vt:lpstr>Gill Sans MT</vt:lpstr>
      <vt:lpstr>Wingdings 2</vt:lpstr>
      <vt:lpstr>Dividend</vt:lpstr>
      <vt:lpstr>DELE CA2 Part A</vt:lpstr>
      <vt:lpstr>Background Research – CIFAR-10 Dataset</vt:lpstr>
      <vt:lpstr>Background Research – GANs</vt:lpstr>
      <vt:lpstr>EDA</vt:lpstr>
      <vt:lpstr>Defining GAN Components</vt:lpstr>
      <vt:lpstr>Defining GAN Components</vt:lpstr>
      <vt:lpstr>Gan Training – Image Selection</vt:lpstr>
      <vt:lpstr>GAN Training – Feature Engineering</vt:lpstr>
      <vt:lpstr>Gan Training – Generator Architecture</vt:lpstr>
      <vt:lpstr>Gan Training – Discriminator Architecture</vt:lpstr>
      <vt:lpstr>Gan Training – Model Tracking</vt:lpstr>
      <vt:lpstr>Gan Evaluation – Qualitative / Visual</vt:lpstr>
      <vt:lpstr>Gan Learning Process</vt:lpstr>
      <vt:lpstr>Gan Evaluation – Quantitative / Numeric</vt:lpstr>
      <vt:lpstr>Gan Evaluation – Quantitative / Numeric</vt:lpstr>
      <vt:lpstr>Image Generation</vt:lpstr>
      <vt:lpstr>Conclusions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DELE CA2 Part A</dc:title>
  <dc:creator>ETHAN TAN WEE EN</dc:creator>
  <cp:lastModifiedBy>ETHAN TAN WEE EN</cp:lastModifiedBy>
  <cp:revision>6</cp:revision>
  <dcterms:created xsi:type="dcterms:W3CDTF">2022-02-09T03:50:10Z</dcterms:created>
  <dcterms:modified xsi:type="dcterms:W3CDTF">2022-02-12T14:12:59Z</dcterms:modified>
</cp:coreProperties>
</file>